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69" r:id="rId2"/>
    <p:sldId id="312" r:id="rId3"/>
    <p:sldId id="313" r:id="rId4"/>
    <p:sldId id="314"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41" r:id="rId21"/>
    <p:sldId id="342" r:id="rId22"/>
    <p:sldId id="343" r:id="rId23"/>
    <p:sldId id="344" r:id="rId24"/>
    <p:sldId id="360" r:id="rId25"/>
    <p:sldId id="346" r:id="rId26"/>
    <p:sldId id="347" r:id="rId27"/>
    <p:sldId id="277" r:id="rId28"/>
    <p:sldId id="330" r:id="rId29"/>
    <p:sldId id="331" r:id="rId30"/>
    <p:sldId id="332" r:id="rId31"/>
    <p:sldId id="333" r:id="rId32"/>
    <p:sldId id="334" r:id="rId33"/>
    <p:sldId id="335" r:id="rId34"/>
    <p:sldId id="336" r:id="rId35"/>
    <p:sldId id="337" r:id="rId36"/>
    <p:sldId id="338" r:id="rId37"/>
    <p:sldId id="339" r:id="rId38"/>
    <p:sldId id="340" r:id="rId39"/>
    <p:sldId id="290" r:id="rId40"/>
    <p:sldId id="303" r:id="rId41"/>
    <p:sldId id="304" r:id="rId42"/>
    <p:sldId id="291" r:id="rId43"/>
    <p:sldId id="305" r:id="rId44"/>
    <p:sldId id="292" r:id="rId45"/>
    <p:sldId id="306" r:id="rId46"/>
    <p:sldId id="348" r:id="rId47"/>
    <p:sldId id="349" r:id="rId48"/>
    <p:sldId id="350" r:id="rId49"/>
    <p:sldId id="351" r:id="rId50"/>
    <p:sldId id="352" r:id="rId51"/>
    <p:sldId id="353" r:id="rId52"/>
    <p:sldId id="354" r:id="rId53"/>
    <p:sldId id="355" r:id="rId54"/>
    <p:sldId id="356" r:id="rId55"/>
    <p:sldId id="357" r:id="rId56"/>
    <p:sldId id="358" r:id="rId57"/>
    <p:sldId id="294" r:id="rId58"/>
    <p:sldId id="307" r:id="rId59"/>
    <p:sldId id="308" r:id="rId60"/>
    <p:sldId id="309" r:id="rId61"/>
    <p:sldId id="310" r:id="rId62"/>
    <p:sldId id="311" r:id="rId63"/>
    <p:sldId id="368" r:id="rId64"/>
    <p:sldId id="361" r:id="rId65"/>
    <p:sldId id="362" r:id="rId66"/>
    <p:sldId id="363" r:id="rId67"/>
    <p:sldId id="364" r:id="rId68"/>
    <p:sldId id="365" r:id="rId69"/>
    <p:sldId id="366" r:id="rId70"/>
    <p:sldId id="367" r:id="rId71"/>
    <p:sldId id="359" r:id="rId72"/>
  </p:sldIdLst>
  <p:sldSz cx="12192000" cy="6858000"/>
  <p:notesSz cx="6858000" cy="9144000"/>
  <p:embeddedFontLst>
    <p:embeddedFont>
      <p:font typeface="Wingdings 3" panose="05040102010807070707" pitchFamily="18" charset="2"/>
      <p:regular r:id="rId74"/>
    </p:embeddedFont>
    <p:embeddedFont>
      <p:font typeface="Calibri" panose="020F0502020204030204" pitchFamily="34" charset="0"/>
      <p:regular r:id="rId75"/>
      <p:bold r:id="rId76"/>
      <p:italic r:id="rId77"/>
      <p:boldItalic r:id="rId78"/>
    </p:embeddedFont>
    <p:embeddedFont>
      <p:font typeface="Cooper Black" panose="0208090404030B020404" pitchFamily="18" charset="0"/>
      <p:regular r:id="rId79"/>
    </p:embeddedFont>
    <p:embeddedFont>
      <p:font typeface="Arial Narrow" panose="020B0606020202030204"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jtZzlyROoDadUOeDfXo1fWTIwH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84"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kt95\Downloads\redision%20de%20cuentas\PQ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PQRSF TOTAL AÑO 2020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plotArea>
      <c:layout/>
      <c:pieChart>
        <c:varyColors val="1"/>
        <c:ser>
          <c:idx val="0"/>
          <c:order val="0"/>
          <c:tx>
            <c:strRef>
              <c:f>'2020'!$L$10</c:f>
              <c:strCache>
                <c:ptCount val="1"/>
                <c:pt idx="0">
                  <c:v>NÚMERO DE PQRSF</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004B-4C07-B9BA-6E417DBB7239}"/>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004B-4C07-B9BA-6E417DBB7239}"/>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004B-4C07-B9BA-6E417DBB7239}"/>
              </c:ext>
            </c:extLst>
          </c:dPt>
          <c:dPt>
            <c:idx val="3"/>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004B-4C07-B9BA-6E417DBB7239}"/>
              </c:ext>
            </c:extLst>
          </c:dPt>
          <c:dPt>
            <c:idx val="4"/>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004B-4C07-B9BA-6E417DBB7239}"/>
              </c:ext>
            </c:extLst>
          </c:dPt>
          <c:dLbls>
            <c:dLbl>
              <c:idx val="3"/>
              <c:layout>
                <c:manualLayout>
                  <c:x val="1.8914916885389325E-2"/>
                  <c:y val="0.145833697871099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004B-4C07-B9BA-6E417DBB7239}"/>
                </c:ext>
                <c:ext xmlns:c15="http://schemas.microsoft.com/office/drawing/2012/chart" uri="{CE6537A1-D6FC-4f65-9D91-7224C49458BB}"/>
              </c:extLst>
            </c:dLbl>
            <c:dLbl>
              <c:idx val="4"/>
              <c:layout>
                <c:manualLayout>
                  <c:x val="2.1060804899387525E-2"/>
                  <c:y val="0.12213947214931467"/>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004B-4C07-B9BA-6E417DBB7239}"/>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'2020'!$K$11:$K$15</c:f>
              <c:strCache>
                <c:ptCount val="5"/>
                <c:pt idx="0">
                  <c:v>FELICITACION</c:v>
                </c:pt>
                <c:pt idx="1">
                  <c:v>PETICION</c:v>
                </c:pt>
                <c:pt idx="2">
                  <c:v>QUEJA</c:v>
                </c:pt>
                <c:pt idx="3">
                  <c:v>RECLAMO</c:v>
                </c:pt>
                <c:pt idx="4">
                  <c:v>SUGERENCIA</c:v>
                </c:pt>
              </c:strCache>
            </c:strRef>
          </c:cat>
          <c:val>
            <c:numRef>
              <c:f>'2020'!$L$11:$L$15</c:f>
              <c:numCache>
                <c:formatCode>General</c:formatCode>
                <c:ptCount val="5"/>
                <c:pt idx="0">
                  <c:v>26</c:v>
                </c:pt>
                <c:pt idx="1">
                  <c:v>123</c:v>
                </c:pt>
                <c:pt idx="2">
                  <c:v>77</c:v>
                </c:pt>
                <c:pt idx="3">
                  <c:v>8</c:v>
                </c:pt>
                <c:pt idx="4">
                  <c:v>8</c:v>
                </c:pt>
              </c:numCache>
            </c:numRef>
          </c:val>
          <c:extLst xmlns:c16r2="http://schemas.microsoft.com/office/drawing/2015/06/chart">
            <c:ext xmlns:c16="http://schemas.microsoft.com/office/drawing/2014/chart" uri="{C3380CC4-5D6E-409C-BE32-E72D297353CC}">
              <c16:uniqueId val="{0000000A-004B-4C07-B9BA-6E417DBB723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Hoja1!$B$2</c:f>
              <c:strCache>
                <c:ptCount val="1"/>
                <c:pt idx="0">
                  <c:v>NÚMERO DE PQRSF</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dLbl>
              <c:idx val="3"/>
              <c:layout>
                <c:manualLayout>
                  <c:x val="-3.1724409448818901E-2"/>
                  <c:y val="9.8829104695246431E-2"/>
                </c:manualLayout>
              </c:layout>
              <c:dLblPos val="bestFi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Hoja1!$A$3:$A$7</c:f>
              <c:strCache>
                <c:ptCount val="5"/>
                <c:pt idx="0">
                  <c:v>FELICITACION</c:v>
                </c:pt>
                <c:pt idx="1">
                  <c:v>PETICION</c:v>
                </c:pt>
                <c:pt idx="2">
                  <c:v>QUEJA</c:v>
                </c:pt>
                <c:pt idx="3">
                  <c:v>RECLAMO</c:v>
                </c:pt>
                <c:pt idx="4">
                  <c:v>SUGERENCIA</c:v>
                </c:pt>
              </c:strCache>
            </c:strRef>
          </c:cat>
          <c:val>
            <c:numRef>
              <c:f>Hoja1!$B$3:$B$7</c:f>
              <c:numCache>
                <c:formatCode>General</c:formatCode>
                <c:ptCount val="5"/>
                <c:pt idx="0">
                  <c:v>51</c:v>
                </c:pt>
                <c:pt idx="1">
                  <c:v>50</c:v>
                </c:pt>
                <c:pt idx="2">
                  <c:v>214</c:v>
                </c:pt>
                <c:pt idx="3">
                  <c:v>8</c:v>
                </c:pt>
                <c:pt idx="4">
                  <c:v>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Hoja2!$B$1:$B$2</c:f>
              <c:strCache>
                <c:ptCount val="2"/>
                <c:pt idx="0">
                  <c:v>PQRSF COMPARATIVOS  2020 - 2021</c:v>
                </c:pt>
                <c:pt idx="1">
                  <c:v>NÚMERO DE PQRSF 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Hoja2!$A$3:$A$7</c:f>
              <c:strCache>
                <c:ptCount val="5"/>
                <c:pt idx="0">
                  <c:v>FELICITACION</c:v>
                </c:pt>
                <c:pt idx="1">
                  <c:v>PETICION</c:v>
                </c:pt>
                <c:pt idx="2">
                  <c:v>QUEJA</c:v>
                </c:pt>
                <c:pt idx="3">
                  <c:v>RECLAMO</c:v>
                </c:pt>
                <c:pt idx="4">
                  <c:v>SUGERENCIA</c:v>
                </c:pt>
              </c:strCache>
            </c:strRef>
          </c:cat>
          <c:val>
            <c:numRef>
              <c:f>Hoja2!$B$3:$B$7</c:f>
              <c:numCache>
                <c:formatCode>General</c:formatCode>
                <c:ptCount val="5"/>
                <c:pt idx="0">
                  <c:v>26</c:v>
                </c:pt>
                <c:pt idx="1">
                  <c:v>123</c:v>
                </c:pt>
                <c:pt idx="2">
                  <c:v>77</c:v>
                </c:pt>
                <c:pt idx="3">
                  <c:v>8</c:v>
                </c:pt>
                <c:pt idx="4">
                  <c:v>8</c:v>
                </c:pt>
              </c:numCache>
            </c:numRef>
          </c:val>
        </c:ser>
        <c:ser>
          <c:idx val="1"/>
          <c:order val="1"/>
          <c:tx>
            <c:strRef>
              <c:f>Hoja2!$C$1:$C$2</c:f>
              <c:strCache>
                <c:ptCount val="2"/>
                <c:pt idx="0">
                  <c:v>PQRSF COMPARATIVOS  2020 - 2021</c:v>
                </c:pt>
                <c:pt idx="1">
                  <c:v>NÚMERO DE PQRSF 2021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Hoja2!$A$3:$A$7</c:f>
              <c:strCache>
                <c:ptCount val="5"/>
                <c:pt idx="0">
                  <c:v>FELICITACION</c:v>
                </c:pt>
                <c:pt idx="1">
                  <c:v>PETICION</c:v>
                </c:pt>
                <c:pt idx="2">
                  <c:v>QUEJA</c:v>
                </c:pt>
                <c:pt idx="3">
                  <c:v>RECLAMO</c:v>
                </c:pt>
                <c:pt idx="4">
                  <c:v>SUGERENCIA</c:v>
                </c:pt>
              </c:strCache>
            </c:strRef>
          </c:cat>
          <c:val>
            <c:numRef>
              <c:f>Hoja2!$C$3:$C$7</c:f>
              <c:numCache>
                <c:formatCode>General</c:formatCode>
                <c:ptCount val="5"/>
                <c:pt idx="0">
                  <c:v>51</c:v>
                </c:pt>
                <c:pt idx="1">
                  <c:v>50</c:v>
                </c:pt>
                <c:pt idx="2">
                  <c:v>214</c:v>
                </c:pt>
                <c:pt idx="3">
                  <c:v>8</c:v>
                </c:pt>
                <c:pt idx="4">
                  <c:v>2</c:v>
                </c:pt>
              </c:numCache>
            </c:numRef>
          </c:val>
        </c:ser>
        <c:dLbls>
          <c:showLegendKey val="0"/>
          <c:showVal val="0"/>
          <c:showCatName val="0"/>
          <c:showSerName val="0"/>
          <c:showPercent val="0"/>
          <c:showBubbleSize val="0"/>
        </c:dLbls>
        <c:gapWidth val="100"/>
        <c:overlap val="-24"/>
        <c:axId val="318897720"/>
        <c:axId val="318960240"/>
      </c:barChart>
      <c:catAx>
        <c:axId val="3188977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318960240"/>
        <c:crosses val="autoZero"/>
        <c:auto val="1"/>
        <c:lblAlgn val="ctr"/>
        <c:lblOffset val="100"/>
        <c:noMultiLvlLbl val="0"/>
      </c:catAx>
      <c:valAx>
        <c:axId val="31896024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crossAx val="318897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CO"/>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25890317695361E-2"/>
          <c:y val="4.7219232598738475E-2"/>
          <c:w val="0.87840292621549676"/>
          <c:h val="0.77619127651645248"/>
        </c:manualLayout>
      </c:layout>
      <c:barChart>
        <c:barDir val="col"/>
        <c:grouping val="clustered"/>
        <c:varyColors val="0"/>
        <c:ser>
          <c:idx val="0"/>
          <c:order val="0"/>
          <c:tx>
            <c:strRef>
              <c:f>Hoja1!$B$1</c:f>
              <c:strCache>
                <c:ptCount val="1"/>
                <c:pt idx="0">
                  <c:v>PROGRAMADAS</c:v>
                </c:pt>
              </c:strCache>
            </c:strRef>
          </c:tx>
          <c:spPr>
            <a:solidFill>
              <a:schemeClr val="accent1"/>
            </a:solidFill>
            <a:ln>
              <a:noFill/>
            </a:ln>
            <a:effectLst/>
          </c:spPr>
          <c:invertIfNegative val="0"/>
          <c:dLbls>
            <c:dLbl>
              <c:idx val="0"/>
              <c:layout>
                <c:manualLayout>
                  <c:x val="-5.4230819980371781E-17"/>
                  <c:y val="0.3667928745934431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Hoja1!$B$2</c:f>
              <c:numCache>
                <c:formatCode>General</c:formatCode>
                <c:ptCount val="1"/>
                <c:pt idx="0">
                  <c:v>45</c:v>
                </c:pt>
              </c:numCache>
            </c:numRef>
          </c:val>
        </c:ser>
        <c:ser>
          <c:idx val="1"/>
          <c:order val="1"/>
          <c:tx>
            <c:strRef>
              <c:f>Hoja1!$C$1</c:f>
              <c:strCache>
                <c:ptCount val="1"/>
                <c:pt idx="0">
                  <c:v>EJECUTADAS</c:v>
                </c:pt>
              </c:strCache>
            </c:strRef>
          </c:tx>
          <c:spPr>
            <a:solidFill>
              <a:schemeClr val="accent2"/>
            </a:solidFill>
            <a:ln>
              <a:noFill/>
            </a:ln>
            <a:effectLst/>
          </c:spPr>
          <c:invertIfNegative val="0"/>
          <c:dLbls>
            <c:dLbl>
              <c:idx val="0"/>
              <c:layout>
                <c:manualLayout>
                  <c:x val="0"/>
                  <c:y val="0.3712120658536050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Hoja1!$C$2</c:f>
              <c:numCache>
                <c:formatCode>General</c:formatCode>
                <c:ptCount val="1"/>
                <c:pt idx="0">
                  <c:v>45</c:v>
                </c:pt>
              </c:numCache>
            </c:numRef>
          </c:val>
        </c:ser>
        <c:dLbls>
          <c:showLegendKey val="0"/>
          <c:showVal val="0"/>
          <c:showCatName val="0"/>
          <c:showSerName val="0"/>
          <c:showPercent val="0"/>
          <c:showBubbleSize val="0"/>
        </c:dLbls>
        <c:gapWidth val="150"/>
        <c:axId val="271728664"/>
        <c:axId val="271730232"/>
      </c:barChart>
      <c:catAx>
        <c:axId val="27172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71730232"/>
        <c:crosses val="autoZero"/>
        <c:auto val="1"/>
        <c:lblAlgn val="ctr"/>
        <c:lblOffset val="100"/>
        <c:noMultiLvlLbl val="0"/>
      </c:catAx>
      <c:valAx>
        <c:axId val="271730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271728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606DB-62BD-4B02-8DF1-C9B3BFFCBDB6}" type="doc">
      <dgm:prSet loTypeId="urn:microsoft.com/office/officeart/2008/layout/VerticalCurvedList" loCatId="list" qsTypeId="urn:microsoft.com/office/officeart/2005/8/quickstyle/3d4" qsCatId="3D" csTypeId="urn:microsoft.com/office/officeart/2005/8/colors/accent1_2" csCatId="accent1" phldr="1"/>
      <dgm:spPr/>
      <dgm:t>
        <a:bodyPr/>
        <a:lstStyle/>
        <a:p>
          <a:endParaRPr lang="es-CO"/>
        </a:p>
      </dgm:t>
    </dgm:pt>
    <dgm:pt modelId="{C96D714B-5F18-4B9A-9040-76A82B7EEDC8}">
      <dgm:prSet phldrT="[Texto]" custT="1"/>
      <dgm:spPr/>
      <dgm:t>
        <a:bodyPr/>
        <a:lstStyle/>
        <a:p>
          <a:r>
            <a:rPr lang="es-ES" sz="2000"/>
            <a:t>Implementar acciones para el ingreso y atención de los usuarios con diagnostico de SARS- COVID- 2</a:t>
          </a:r>
          <a:endParaRPr lang="es-CO" sz="2000" dirty="0"/>
        </a:p>
      </dgm:t>
    </dgm:pt>
    <dgm:pt modelId="{967AD62B-D454-4CD0-881A-E26F27163C2E}" type="parTrans" cxnId="{4E22F5D6-F864-4298-BBB5-C941C51914E9}">
      <dgm:prSet/>
      <dgm:spPr/>
      <dgm:t>
        <a:bodyPr/>
        <a:lstStyle/>
        <a:p>
          <a:endParaRPr lang="es-CO" sz="2000"/>
        </a:p>
      </dgm:t>
    </dgm:pt>
    <dgm:pt modelId="{1E7A5734-3745-4B8B-A402-A669208EAF1E}" type="sibTrans" cxnId="{4E22F5D6-F864-4298-BBB5-C941C51914E9}">
      <dgm:prSet/>
      <dgm:spPr/>
      <dgm:t>
        <a:bodyPr/>
        <a:lstStyle/>
        <a:p>
          <a:endParaRPr lang="es-CO" sz="2000"/>
        </a:p>
      </dgm:t>
    </dgm:pt>
    <dgm:pt modelId="{4F35782E-27CF-4A32-94E8-A77060335202}">
      <dgm:prSet phldrT="[Texto]" custT="1"/>
      <dgm:spPr/>
      <dgm:t>
        <a:bodyPr/>
        <a:lstStyle/>
        <a:p>
          <a:r>
            <a:rPr lang="es-CO" sz="2000"/>
            <a:t>Continuar con la </a:t>
          </a:r>
          <a:r>
            <a:rPr lang="es-ES" sz="2000"/>
            <a:t>prestación de servicios de salud de alta calidad de manera presencial. </a:t>
          </a:r>
          <a:endParaRPr lang="es-CO" sz="2000" dirty="0"/>
        </a:p>
      </dgm:t>
    </dgm:pt>
    <dgm:pt modelId="{A3F54DD7-5FB9-42A6-8D89-C21BD2E9A1C7}" type="parTrans" cxnId="{1157FFAC-4D5C-4DED-A428-D2FB34125CCE}">
      <dgm:prSet/>
      <dgm:spPr/>
      <dgm:t>
        <a:bodyPr/>
        <a:lstStyle/>
        <a:p>
          <a:endParaRPr lang="es-CO" sz="2000"/>
        </a:p>
      </dgm:t>
    </dgm:pt>
    <dgm:pt modelId="{AD093B69-9405-40FE-937B-0A2E43B514D5}" type="sibTrans" cxnId="{1157FFAC-4D5C-4DED-A428-D2FB34125CCE}">
      <dgm:prSet/>
      <dgm:spPr/>
      <dgm:t>
        <a:bodyPr/>
        <a:lstStyle/>
        <a:p>
          <a:endParaRPr lang="es-CO" sz="2000"/>
        </a:p>
      </dgm:t>
    </dgm:pt>
    <dgm:pt modelId="{61415234-9B97-44A9-9E3B-0761AF705604}">
      <dgm:prSet phldrT="[Texto]" custT="1"/>
      <dgm:spPr/>
      <dgm:t>
        <a:bodyPr/>
        <a:lstStyle/>
        <a:p>
          <a:r>
            <a:rPr lang="es-ES" sz="2000"/>
            <a:t>Trabajar de forma coordinada e integral con las dependencias de la institución. </a:t>
          </a:r>
          <a:endParaRPr lang="es-CO" sz="2000" dirty="0"/>
        </a:p>
      </dgm:t>
    </dgm:pt>
    <dgm:pt modelId="{87D58F51-DA3F-482E-A81A-7AB9548B4EF2}" type="parTrans" cxnId="{177D47C2-FC27-45C6-8008-CD0F20FC2E19}">
      <dgm:prSet/>
      <dgm:spPr/>
      <dgm:t>
        <a:bodyPr/>
        <a:lstStyle/>
        <a:p>
          <a:endParaRPr lang="es-CO" sz="2000"/>
        </a:p>
      </dgm:t>
    </dgm:pt>
    <dgm:pt modelId="{4F300E35-08B8-4EC6-8033-17AAF81F1831}" type="sibTrans" cxnId="{177D47C2-FC27-45C6-8008-CD0F20FC2E19}">
      <dgm:prSet/>
      <dgm:spPr/>
      <dgm:t>
        <a:bodyPr/>
        <a:lstStyle/>
        <a:p>
          <a:endParaRPr lang="es-CO" sz="2000"/>
        </a:p>
      </dgm:t>
    </dgm:pt>
    <dgm:pt modelId="{23D757B7-EA3D-4F4C-AF53-836D15D2A07C}" type="pres">
      <dgm:prSet presAssocID="{56F606DB-62BD-4B02-8DF1-C9B3BFFCBDB6}" presName="Name0" presStyleCnt="0">
        <dgm:presLayoutVars>
          <dgm:chMax val="7"/>
          <dgm:chPref val="7"/>
          <dgm:dir/>
        </dgm:presLayoutVars>
      </dgm:prSet>
      <dgm:spPr/>
      <dgm:t>
        <a:bodyPr/>
        <a:lstStyle/>
        <a:p>
          <a:endParaRPr lang="es-CO"/>
        </a:p>
      </dgm:t>
    </dgm:pt>
    <dgm:pt modelId="{62760B79-B5E4-47A8-B76C-49BDB6DF050D}" type="pres">
      <dgm:prSet presAssocID="{56F606DB-62BD-4B02-8DF1-C9B3BFFCBDB6}" presName="Name1" presStyleCnt="0"/>
      <dgm:spPr/>
    </dgm:pt>
    <dgm:pt modelId="{B3CB55B7-BF09-48B3-9EB3-0403D5BA69D4}" type="pres">
      <dgm:prSet presAssocID="{56F606DB-62BD-4B02-8DF1-C9B3BFFCBDB6}" presName="cycle" presStyleCnt="0"/>
      <dgm:spPr/>
    </dgm:pt>
    <dgm:pt modelId="{E26D8C33-3CB3-4EBB-8073-4573FFC7C053}" type="pres">
      <dgm:prSet presAssocID="{56F606DB-62BD-4B02-8DF1-C9B3BFFCBDB6}" presName="srcNode" presStyleLbl="node1" presStyleIdx="0" presStyleCnt="3"/>
      <dgm:spPr/>
    </dgm:pt>
    <dgm:pt modelId="{94368BA8-F3C5-414D-AFB1-DABBE1D016C7}" type="pres">
      <dgm:prSet presAssocID="{56F606DB-62BD-4B02-8DF1-C9B3BFFCBDB6}" presName="conn" presStyleLbl="parChTrans1D2" presStyleIdx="0" presStyleCnt="1"/>
      <dgm:spPr/>
      <dgm:t>
        <a:bodyPr/>
        <a:lstStyle/>
        <a:p>
          <a:endParaRPr lang="es-CO"/>
        </a:p>
      </dgm:t>
    </dgm:pt>
    <dgm:pt modelId="{E8D309EC-870E-4F6B-B285-7A84F6FD2590}" type="pres">
      <dgm:prSet presAssocID="{56F606DB-62BD-4B02-8DF1-C9B3BFFCBDB6}" presName="extraNode" presStyleLbl="node1" presStyleIdx="0" presStyleCnt="3"/>
      <dgm:spPr/>
    </dgm:pt>
    <dgm:pt modelId="{35594001-D12C-48D1-B86F-E7A94F2735FB}" type="pres">
      <dgm:prSet presAssocID="{56F606DB-62BD-4B02-8DF1-C9B3BFFCBDB6}" presName="dstNode" presStyleLbl="node1" presStyleIdx="0" presStyleCnt="3"/>
      <dgm:spPr/>
    </dgm:pt>
    <dgm:pt modelId="{83A43A2E-4C87-419A-911C-4190053AA8B3}" type="pres">
      <dgm:prSet presAssocID="{C96D714B-5F18-4B9A-9040-76A82B7EEDC8}" presName="text_1" presStyleLbl="node1" presStyleIdx="0" presStyleCnt="3">
        <dgm:presLayoutVars>
          <dgm:bulletEnabled val="1"/>
        </dgm:presLayoutVars>
      </dgm:prSet>
      <dgm:spPr>
        <a:prstGeom prst="roundRect">
          <a:avLst/>
        </a:prstGeom>
      </dgm:spPr>
      <dgm:t>
        <a:bodyPr/>
        <a:lstStyle/>
        <a:p>
          <a:endParaRPr lang="es-CO"/>
        </a:p>
      </dgm:t>
    </dgm:pt>
    <dgm:pt modelId="{2402F3C6-9693-41B1-86EE-EB598BF617D4}" type="pres">
      <dgm:prSet presAssocID="{C96D714B-5F18-4B9A-9040-76A82B7EEDC8}" presName="accent_1" presStyleCnt="0"/>
      <dgm:spPr/>
    </dgm:pt>
    <dgm:pt modelId="{8C21E8D8-E9C4-4084-BB72-E2C59FB50E6E}" type="pres">
      <dgm:prSet presAssocID="{C96D714B-5F18-4B9A-9040-76A82B7EEDC8}" presName="accentRepeatNode" presStyleLbl="solidFgAcc1" presStyleIdx="0" presStyleCnt="3"/>
      <dgm:spPr>
        <a:blipFill rotWithShape="0">
          <a:blip xmlns:r="http://schemas.openxmlformats.org/officeDocument/2006/relationships" r:embed="rId1"/>
          <a:srcRect/>
          <a:stretch>
            <a:fillRect l="-54000" r="-54000"/>
          </a:stretch>
        </a:blipFill>
      </dgm:spPr>
    </dgm:pt>
    <dgm:pt modelId="{2AF7C2BD-A668-443D-BDB6-AE894CE40E47}" type="pres">
      <dgm:prSet presAssocID="{4F35782E-27CF-4A32-94E8-A77060335202}" presName="text_2" presStyleLbl="node1" presStyleIdx="1" presStyleCnt="3">
        <dgm:presLayoutVars>
          <dgm:bulletEnabled val="1"/>
        </dgm:presLayoutVars>
      </dgm:prSet>
      <dgm:spPr>
        <a:prstGeom prst="roundRect">
          <a:avLst/>
        </a:prstGeom>
      </dgm:spPr>
      <dgm:t>
        <a:bodyPr/>
        <a:lstStyle/>
        <a:p>
          <a:endParaRPr lang="es-CO"/>
        </a:p>
      </dgm:t>
    </dgm:pt>
    <dgm:pt modelId="{CF82C2ED-079D-4788-8BB1-9F4033703627}" type="pres">
      <dgm:prSet presAssocID="{4F35782E-27CF-4A32-94E8-A77060335202}" presName="accent_2" presStyleCnt="0"/>
      <dgm:spPr/>
    </dgm:pt>
    <dgm:pt modelId="{ED6039AC-725C-44C7-A15D-F62C0E092E37}" type="pres">
      <dgm:prSet presAssocID="{4F35782E-27CF-4A32-94E8-A77060335202}" presName="accentRepeatNode" presStyleLbl="solidFgAcc1" presStyleIdx="1" presStyleCnt="3"/>
      <dgm:spPr>
        <a:blipFill rotWithShape="0">
          <a:blip xmlns:r="http://schemas.openxmlformats.org/officeDocument/2006/relationships" r:embed="rId1"/>
          <a:srcRect/>
          <a:stretch>
            <a:fillRect l="-54000" r="-54000"/>
          </a:stretch>
        </a:blipFill>
      </dgm:spPr>
    </dgm:pt>
    <dgm:pt modelId="{A85CA803-34A5-4671-B6BE-DC57D72E072D}" type="pres">
      <dgm:prSet presAssocID="{61415234-9B97-44A9-9E3B-0761AF705604}" presName="text_3" presStyleLbl="node1" presStyleIdx="2" presStyleCnt="3">
        <dgm:presLayoutVars>
          <dgm:bulletEnabled val="1"/>
        </dgm:presLayoutVars>
      </dgm:prSet>
      <dgm:spPr>
        <a:prstGeom prst="roundRect">
          <a:avLst/>
        </a:prstGeom>
      </dgm:spPr>
      <dgm:t>
        <a:bodyPr/>
        <a:lstStyle/>
        <a:p>
          <a:endParaRPr lang="es-CO"/>
        </a:p>
      </dgm:t>
    </dgm:pt>
    <dgm:pt modelId="{8B955BFD-35F7-4390-948C-6B40DFD5D2EC}" type="pres">
      <dgm:prSet presAssocID="{61415234-9B97-44A9-9E3B-0761AF705604}" presName="accent_3" presStyleCnt="0"/>
      <dgm:spPr/>
    </dgm:pt>
    <dgm:pt modelId="{0027CE29-F90B-4092-9582-835D1FCF46F2}" type="pres">
      <dgm:prSet presAssocID="{61415234-9B97-44A9-9E3B-0761AF705604}" presName="accentRepeatNode" presStyleLbl="solidFgAcc1" presStyleIdx="2" presStyleCnt="3"/>
      <dgm:spPr>
        <a:blipFill rotWithShape="0">
          <a:blip xmlns:r="http://schemas.openxmlformats.org/officeDocument/2006/relationships" r:embed="rId1"/>
          <a:srcRect/>
          <a:stretch>
            <a:fillRect l="-54000" r="-54000"/>
          </a:stretch>
        </a:blipFill>
      </dgm:spPr>
    </dgm:pt>
  </dgm:ptLst>
  <dgm:cxnLst>
    <dgm:cxn modelId="{1157FFAC-4D5C-4DED-A428-D2FB34125CCE}" srcId="{56F606DB-62BD-4B02-8DF1-C9B3BFFCBDB6}" destId="{4F35782E-27CF-4A32-94E8-A77060335202}" srcOrd="1" destOrd="0" parTransId="{A3F54DD7-5FB9-42A6-8D89-C21BD2E9A1C7}" sibTransId="{AD093B69-9405-40FE-937B-0A2E43B514D5}"/>
    <dgm:cxn modelId="{24878CCC-7EFE-406F-B20E-5642DFE042DE}" type="presOf" srcId="{C96D714B-5F18-4B9A-9040-76A82B7EEDC8}" destId="{83A43A2E-4C87-419A-911C-4190053AA8B3}" srcOrd="0" destOrd="0" presId="urn:microsoft.com/office/officeart/2008/layout/VerticalCurvedList"/>
    <dgm:cxn modelId="{4E22F5D6-F864-4298-BBB5-C941C51914E9}" srcId="{56F606DB-62BD-4B02-8DF1-C9B3BFFCBDB6}" destId="{C96D714B-5F18-4B9A-9040-76A82B7EEDC8}" srcOrd="0" destOrd="0" parTransId="{967AD62B-D454-4CD0-881A-E26F27163C2E}" sibTransId="{1E7A5734-3745-4B8B-A402-A669208EAF1E}"/>
    <dgm:cxn modelId="{BB258326-46A8-4105-9FB5-A98D66D1F9BF}" type="presOf" srcId="{4F35782E-27CF-4A32-94E8-A77060335202}" destId="{2AF7C2BD-A668-443D-BDB6-AE894CE40E47}" srcOrd="0" destOrd="0" presId="urn:microsoft.com/office/officeart/2008/layout/VerticalCurvedList"/>
    <dgm:cxn modelId="{C30AEF53-0B1E-43B6-8175-9B420D088A9C}" type="presOf" srcId="{61415234-9B97-44A9-9E3B-0761AF705604}" destId="{A85CA803-34A5-4671-B6BE-DC57D72E072D}" srcOrd="0" destOrd="0" presId="urn:microsoft.com/office/officeart/2008/layout/VerticalCurvedList"/>
    <dgm:cxn modelId="{177D47C2-FC27-45C6-8008-CD0F20FC2E19}" srcId="{56F606DB-62BD-4B02-8DF1-C9B3BFFCBDB6}" destId="{61415234-9B97-44A9-9E3B-0761AF705604}" srcOrd="2" destOrd="0" parTransId="{87D58F51-DA3F-482E-A81A-7AB9548B4EF2}" sibTransId="{4F300E35-08B8-4EC6-8033-17AAF81F1831}"/>
    <dgm:cxn modelId="{647B1E38-B23D-40A9-A779-625856421EE8}" type="presOf" srcId="{56F606DB-62BD-4B02-8DF1-C9B3BFFCBDB6}" destId="{23D757B7-EA3D-4F4C-AF53-836D15D2A07C}" srcOrd="0" destOrd="0" presId="urn:microsoft.com/office/officeart/2008/layout/VerticalCurvedList"/>
    <dgm:cxn modelId="{A6D3CE72-DFC0-42AC-AB1D-184D86EA7085}" type="presOf" srcId="{1E7A5734-3745-4B8B-A402-A669208EAF1E}" destId="{94368BA8-F3C5-414D-AFB1-DABBE1D016C7}" srcOrd="0" destOrd="0" presId="urn:microsoft.com/office/officeart/2008/layout/VerticalCurvedList"/>
    <dgm:cxn modelId="{F8B11291-5F61-4D74-B3C9-207263B7639B}" type="presParOf" srcId="{23D757B7-EA3D-4F4C-AF53-836D15D2A07C}" destId="{62760B79-B5E4-47A8-B76C-49BDB6DF050D}" srcOrd="0" destOrd="0" presId="urn:microsoft.com/office/officeart/2008/layout/VerticalCurvedList"/>
    <dgm:cxn modelId="{7F952628-0CD7-4CDA-B200-B6C1B8D433E5}" type="presParOf" srcId="{62760B79-B5E4-47A8-B76C-49BDB6DF050D}" destId="{B3CB55B7-BF09-48B3-9EB3-0403D5BA69D4}" srcOrd="0" destOrd="0" presId="urn:microsoft.com/office/officeart/2008/layout/VerticalCurvedList"/>
    <dgm:cxn modelId="{35A3CD9C-1C46-48A8-AA96-F92091C4D4CB}" type="presParOf" srcId="{B3CB55B7-BF09-48B3-9EB3-0403D5BA69D4}" destId="{E26D8C33-3CB3-4EBB-8073-4573FFC7C053}" srcOrd="0" destOrd="0" presId="urn:microsoft.com/office/officeart/2008/layout/VerticalCurvedList"/>
    <dgm:cxn modelId="{3E2B6F91-D09C-4E8C-B44B-F19ED4D96BE7}" type="presParOf" srcId="{B3CB55B7-BF09-48B3-9EB3-0403D5BA69D4}" destId="{94368BA8-F3C5-414D-AFB1-DABBE1D016C7}" srcOrd="1" destOrd="0" presId="urn:microsoft.com/office/officeart/2008/layout/VerticalCurvedList"/>
    <dgm:cxn modelId="{23493F74-7DA7-4285-8645-FAE979715A57}" type="presParOf" srcId="{B3CB55B7-BF09-48B3-9EB3-0403D5BA69D4}" destId="{E8D309EC-870E-4F6B-B285-7A84F6FD2590}" srcOrd="2" destOrd="0" presId="urn:microsoft.com/office/officeart/2008/layout/VerticalCurvedList"/>
    <dgm:cxn modelId="{55CC8321-E5C3-4EB4-8009-9B5203E0449D}" type="presParOf" srcId="{B3CB55B7-BF09-48B3-9EB3-0403D5BA69D4}" destId="{35594001-D12C-48D1-B86F-E7A94F2735FB}" srcOrd="3" destOrd="0" presId="urn:microsoft.com/office/officeart/2008/layout/VerticalCurvedList"/>
    <dgm:cxn modelId="{CD7D61A3-E748-44AF-82D5-7CE2403673AD}" type="presParOf" srcId="{62760B79-B5E4-47A8-B76C-49BDB6DF050D}" destId="{83A43A2E-4C87-419A-911C-4190053AA8B3}" srcOrd="1" destOrd="0" presId="urn:microsoft.com/office/officeart/2008/layout/VerticalCurvedList"/>
    <dgm:cxn modelId="{3D2AD9BE-BC13-4CD5-A30F-F1AC594023D3}" type="presParOf" srcId="{62760B79-B5E4-47A8-B76C-49BDB6DF050D}" destId="{2402F3C6-9693-41B1-86EE-EB598BF617D4}" srcOrd="2" destOrd="0" presId="urn:microsoft.com/office/officeart/2008/layout/VerticalCurvedList"/>
    <dgm:cxn modelId="{29575D69-3D02-464F-B993-CBCD004DC00F}" type="presParOf" srcId="{2402F3C6-9693-41B1-86EE-EB598BF617D4}" destId="{8C21E8D8-E9C4-4084-BB72-E2C59FB50E6E}" srcOrd="0" destOrd="0" presId="urn:microsoft.com/office/officeart/2008/layout/VerticalCurvedList"/>
    <dgm:cxn modelId="{F11FCE6A-4F6C-4F69-8205-7F516B319F73}" type="presParOf" srcId="{62760B79-B5E4-47A8-B76C-49BDB6DF050D}" destId="{2AF7C2BD-A668-443D-BDB6-AE894CE40E47}" srcOrd="3" destOrd="0" presId="urn:microsoft.com/office/officeart/2008/layout/VerticalCurvedList"/>
    <dgm:cxn modelId="{5C052B54-4D8F-4FED-91C4-4CBC97707623}" type="presParOf" srcId="{62760B79-B5E4-47A8-B76C-49BDB6DF050D}" destId="{CF82C2ED-079D-4788-8BB1-9F4033703627}" srcOrd="4" destOrd="0" presId="urn:microsoft.com/office/officeart/2008/layout/VerticalCurvedList"/>
    <dgm:cxn modelId="{9BB185F5-67BC-4B1C-A05B-9EDF7B06DB07}" type="presParOf" srcId="{CF82C2ED-079D-4788-8BB1-9F4033703627}" destId="{ED6039AC-725C-44C7-A15D-F62C0E092E37}" srcOrd="0" destOrd="0" presId="urn:microsoft.com/office/officeart/2008/layout/VerticalCurvedList"/>
    <dgm:cxn modelId="{CE286FF8-2053-496E-9B52-0DD79626B6FB}" type="presParOf" srcId="{62760B79-B5E4-47A8-B76C-49BDB6DF050D}" destId="{A85CA803-34A5-4671-B6BE-DC57D72E072D}" srcOrd="5" destOrd="0" presId="urn:microsoft.com/office/officeart/2008/layout/VerticalCurvedList"/>
    <dgm:cxn modelId="{34FE027B-A9A3-47F2-AD37-FD3416895B9A}" type="presParOf" srcId="{62760B79-B5E4-47A8-B76C-49BDB6DF050D}" destId="{8B955BFD-35F7-4390-948C-6B40DFD5D2EC}" srcOrd="6" destOrd="0" presId="urn:microsoft.com/office/officeart/2008/layout/VerticalCurvedList"/>
    <dgm:cxn modelId="{1F003B6C-2BA8-49A3-9C1B-6C3E16D0643E}" type="presParOf" srcId="{8B955BFD-35F7-4390-948C-6B40DFD5D2EC}" destId="{0027CE29-F90B-4092-9582-835D1FCF46F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3186C-2440-495C-B1B8-E106F2D4144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s-CO"/>
        </a:p>
      </dgm:t>
    </dgm:pt>
    <dgm:pt modelId="{703AA980-9872-49AE-8D4B-3DAF663D7E43}">
      <dgm:prSet phldrT="[Texto]" custT="1"/>
      <dgm:spPr/>
      <dgm:t>
        <a:bodyPr/>
        <a:lstStyle/>
        <a:p>
          <a:r>
            <a:rPr lang="es-CO" sz="1400" dirty="0"/>
            <a:t>02. Febrero </a:t>
          </a:r>
        </a:p>
        <a:p>
          <a:r>
            <a:rPr lang="es-CO" sz="1400" dirty="0"/>
            <a:t>Se realizo socialización de la ruta establecida para el proceso de urgencias </a:t>
          </a:r>
        </a:p>
      </dgm:t>
    </dgm:pt>
    <dgm:pt modelId="{7F6DEEBD-570C-4B6F-9349-5FFEE095F21D}" type="parTrans" cxnId="{4285AF3D-F850-458C-8659-4CCD8E431154}">
      <dgm:prSet/>
      <dgm:spPr/>
      <dgm:t>
        <a:bodyPr/>
        <a:lstStyle/>
        <a:p>
          <a:endParaRPr lang="es-CO" sz="1400"/>
        </a:p>
      </dgm:t>
    </dgm:pt>
    <dgm:pt modelId="{A1D8010A-9BFA-4428-BF6D-F0780F8C216D}" type="sibTrans" cxnId="{4285AF3D-F850-458C-8659-4CCD8E431154}">
      <dgm:prSet/>
      <dgm:spPr/>
      <dgm:t>
        <a:bodyPr/>
        <a:lstStyle/>
        <a:p>
          <a:endParaRPr lang="es-CO" sz="1400"/>
        </a:p>
      </dgm:t>
    </dgm:pt>
    <dgm:pt modelId="{CF1D2D27-2790-4D6D-A55D-6D8400008F3A}">
      <dgm:prSet phldrT="[Texto]" custT="1"/>
      <dgm:spPr/>
      <dgm:t>
        <a:bodyPr/>
        <a:lstStyle/>
        <a:p>
          <a:r>
            <a:rPr lang="es-CO" sz="1400" dirty="0"/>
            <a:t>1. Enero, se realizaron adecuaciones del área H (COVID)</a:t>
          </a:r>
        </a:p>
      </dgm:t>
    </dgm:pt>
    <dgm:pt modelId="{F316D3DE-EC3D-4996-A756-7F46D5CE5A00}" type="parTrans" cxnId="{9EB0E482-33B2-4800-8A61-8EBC3497F905}">
      <dgm:prSet/>
      <dgm:spPr/>
      <dgm:t>
        <a:bodyPr/>
        <a:lstStyle/>
        <a:p>
          <a:endParaRPr lang="es-CO" sz="1400"/>
        </a:p>
      </dgm:t>
    </dgm:pt>
    <dgm:pt modelId="{2F59EF21-78E2-44A4-B009-02B13AB33CDD}" type="sibTrans" cxnId="{9EB0E482-33B2-4800-8A61-8EBC3497F905}">
      <dgm:prSet/>
      <dgm:spPr/>
      <dgm:t>
        <a:bodyPr/>
        <a:lstStyle/>
        <a:p>
          <a:endParaRPr lang="es-CO" sz="1400"/>
        </a:p>
      </dgm:t>
    </dgm:pt>
    <dgm:pt modelId="{B6BCC9CC-B4B3-4DBD-A030-8CC7AD6F3118}">
      <dgm:prSet phldrT="[Texto]" custT="1"/>
      <dgm:spPr/>
      <dgm:t>
        <a:bodyPr/>
        <a:lstStyle/>
        <a:p>
          <a:endParaRPr lang="es-CO" sz="1400" dirty="0"/>
        </a:p>
      </dgm:t>
    </dgm:pt>
    <dgm:pt modelId="{FB490AA2-A08B-4A1A-ADEC-5E56285257C6}" type="parTrans" cxnId="{E95621BC-3289-413C-BF43-F66AE504D512}">
      <dgm:prSet/>
      <dgm:spPr/>
      <dgm:t>
        <a:bodyPr/>
        <a:lstStyle/>
        <a:p>
          <a:endParaRPr lang="es-CO" sz="1400"/>
        </a:p>
      </dgm:t>
    </dgm:pt>
    <dgm:pt modelId="{61A0AC54-C84F-49F7-97F5-3B59533FAF99}" type="sibTrans" cxnId="{E95621BC-3289-413C-BF43-F66AE504D512}">
      <dgm:prSet/>
      <dgm:spPr/>
      <dgm:t>
        <a:bodyPr/>
        <a:lstStyle/>
        <a:p>
          <a:endParaRPr lang="es-CO" sz="1400"/>
        </a:p>
      </dgm:t>
    </dgm:pt>
    <dgm:pt modelId="{D6EDD9E2-CA5B-466A-9087-DA2F4F31C94C}">
      <dgm:prSet phldrT="[Texto]" custT="1"/>
      <dgm:spPr/>
      <dgm:t>
        <a:bodyPr/>
        <a:lstStyle/>
        <a:p>
          <a:r>
            <a:rPr lang="es-CO" sz="1400" dirty="0"/>
            <a:t>03. Marzo se realizaron modificaciones del protocolo institucional</a:t>
          </a:r>
        </a:p>
      </dgm:t>
    </dgm:pt>
    <dgm:pt modelId="{AB6F3F9C-2D8B-43CE-98C7-5A32117E2550}" type="parTrans" cxnId="{943FA24E-1D0D-4C1A-A5C6-1B1E2A81002B}">
      <dgm:prSet/>
      <dgm:spPr/>
      <dgm:t>
        <a:bodyPr/>
        <a:lstStyle/>
        <a:p>
          <a:endParaRPr lang="es-CO" sz="1400"/>
        </a:p>
      </dgm:t>
    </dgm:pt>
    <dgm:pt modelId="{DC2CA845-15F4-4768-84EF-9252399D2E86}" type="sibTrans" cxnId="{943FA24E-1D0D-4C1A-A5C6-1B1E2A81002B}">
      <dgm:prSet/>
      <dgm:spPr/>
      <dgm:t>
        <a:bodyPr/>
        <a:lstStyle/>
        <a:p>
          <a:endParaRPr lang="es-CO" sz="1400"/>
        </a:p>
      </dgm:t>
    </dgm:pt>
    <dgm:pt modelId="{9AF7F22A-7724-4756-AC42-7A0A18455867}">
      <dgm:prSet phldrT="[Texto]" custT="1"/>
      <dgm:spPr/>
      <dgm:t>
        <a:bodyPr/>
        <a:lstStyle/>
        <a:p>
          <a:r>
            <a:rPr lang="es-CO" sz="1400" dirty="0"/>
            <a:t>5. Junio se realizaron estrategias de contingencia, debido al aumento de usuarios. </a:t>
          </a:r>
        </a:p>
      </dgm:t>
    </dgm:pt>
    <dgm:pt modelId="{BB2ADBE5-DF07-4BCE-A7AD-CFED87218525}" type="parTrans" cxnId="{57C0C18C-AA22-45ED-9097-3A2F8DD39E77}">
      <dgm:prSet/>
      <dgm:spPr/>
      <dgm:t>
        <a:bodyPr/>
        <a:lstStyle/>
        <a:p>
          <a:endParaRPr lang="es-CO" sz="1400"/>
        </a:p>
      </dgm:t>
    </dgm:pt>
    <dgm:pt modelId="{E284A8BB-252D-48FD-BA90-0078E92D8208}" type="sibTrans" cxnId="{57C0C18C-AA22-45ED-9097-3A2F8DD39E77}">
      <dgm:prSet/>
      <dgm:spPr/>
      <dgm:t>
        <a:bodyPr/>
        <a:lstStyle/>
        <a:p>
          <a:endParaRPr lang="es-CO" sz="1400"/>
        </a:p>
      </dgm:t>
    </dgm:pt>
    <dgm:pt modelId="{D07253E0-765C-499C-976C-563B0CFF837C}" type="pres">
      <dgm:prSet presAssocID="{E743186C-2440-495C-B1B8-E106F2D4144F}" presName="Name0" presStyleCnt="0">
        <dgm:presLayoutVars>
          <dgm:dir/>
          <dgm:resizeHandles val="exact"/>
        </dgm:presLayoutVars>
      </dgm:prSet>
      <dgm:spPr/>
      <dgm:t>
        <a:bodyPr/>
        <a:lstStyle/>
        <a:p>
          <a:endParaRPr lang="es-CO"/>
        </a:p>
      </dgm:t>
    </dgm:pt>
    <dgm:pt modelId="{F2335EEC-85CB-4BB1-ADE4-FD2BEC90B5EB}" type="pres">
      <dgm:prSet presAssocID="{E743186C-2440-495C-B1B8-E106F2D4144F}" presName="arrow" presStyleLbl="bgShp" presStyleIdx="0" presStyleCnt="1" custScaleY="117586"/>
      <dgm:spPr>
        <a:ln>
          <a:solidFill>
            <a:schemeClr val="accent1"/>
          </a:solidFill>
        </a:ln>
      </dgm:spPr>
    </dgm:pt>
    <dgm:pt modelId="{8576CACB-6BB4-47EC-8A95-3A12B1C71CE5}" type="pres">
      <dgm:prSet presAssocID="{E743186C-2440-495C-B1B8-E106F2D4144F}" presName="points" presStyleCnt="0"/>
      <dgm:spPr/>
    </dgm:pt>
    <dgm:pt modelId="{8D75D84A-BE21-4FFE-8B24-A6ED6646534F}" type="pres">
      <dgm:prSet presAssocID="{703AA980-9872-49AE-8D4B-3DAF663D7E43}" presName="compositeA" presStyleCnt="0"/>
      <dgm:spPr/>
    </dgm:pt>
    <dgm:pt modelId="{85421C14-B39B-4373-8366-7A292367DD74}" type="pres">
      <dgm:prSet presAssocID="{703AA980-9872-49AE-8D4B-3DAF663D7E43}" presName="textA" presStyleLbl="revTx" presStyleIdx="0" presStyleCnt="5" custScaleX="83801" custScaleY="93602" custLinFactX="34339" custLinFactNeighborX="100000" custLinFactNeighborY="-15488">
        <dgm:presLayoutVars>
          <dgm:bulletEnabled val="1"/>
        </dgm:presLayoutVars>
      </dgm:prSet>
      <dgm:spPr/>
      <dgm:t>
        <a:bodyPr/>
        <a:lstStyle/>
        <a:p>
          <a:endParaRPr lang="es-CO"/>
        </a:p>
      </dgm:t>
    </dgm:pt>
    <dgm:pt modelId="{92FCE9F1-5CC4-4635-93CB-415D09FD449E}" type="pres">
      <dgm:prSet presAssocID="{703AA980-9872-49AE-8D4B-3DAF663D7E43}" presName="circleA" presStyleLbl="node1" presStyleIdx="0" presStyleCnt="5" custLinFactNeighborX="-31237" custLinFactNeighborY="31238"/>
      <dgm:spPr>
        <a:noFill/>
        <a:ln>
          <a:noFill/>
        </a:ln>
      </dgm:spPr>
    </dgm:pt>
    <dgm:pt modelId="{714EF38B-A737-4522-A2D8-8C037B395F16}" type="pres">
      <dgm:prSet presAssocID="{703AA980-9872-49AE-8D4B-3DAF663D7E43}" presName="spaceA" presStyleCnt="0"/>
      <dgm:spPr/>
    </dgm:pt>
    <dgm:pt modelId="{7B9E3E5F-F2BE-4674-B0EF-282B83097104}" type="pres">
      <dgm:prSet presAssocID="{A1D8010A-9BFA-4428-BF6D-F0780F8C216D}" presName="space" presStyleCnt="0"/>
      <dgm:spPr/>
    </dgm:pt>
    <dgm:pt modelId="{EDF4FF87-8CF6-48F6-B8AE-1EF151BB62EF}" type="pres">
      <dgm:prSet presAssocID="{CF1D2D27-2790-4D6D-A55D-6D8400008F3A}" presName="compositeB" presStyleCnt="0"/>
      <dgm:spPr/>
    </dgm:pt>
    <dgm:pt modelId="{0739E567-E476-44C5-A20A-8DC6C4648C58}" type="pres">
      <dgm:prSet presAssocID="{CF1D2D27-2790-4D6D-A55D-6D8400008F3A}" presName="textB" presStyleLbl="revTx" presStyleIdx="1" presStyleCnt="5" custScaleX="78224" custScaleY="73895" custLinFactX="-16117" custLinFactY="-44828" custLinFactNeighborX="-100000" custLinFactNeighborY="-100000">
        <dgm:presLayoutVars>
          <dgm:bulletEnabled val="1"/>
        </dgm:presLayoutVars>
      </dgm:prSet>
      <dgm:spPr/>
      <dgm:t>
        <a:bodyPr/>
        <a:lstStyle/>
        <a:p>
          <a:endParaRPr lang="es-CO"/>
        </a:p>
      </dgm:t>
    </dgm:pt>
    <dgm:pt modelId="{2AC9FC7D-CDCB-4D6F-9DFB-F4502FB84197}" type="pres">
      <dgm:prSet presAssocID="{CF1D2D27-2790-4D6D-A55D-6D8400008F3A}" presName="circleB" presStyleLbl="node1" presStyleIdx="1" presStyleCnt="5" custLinFactX="-61866" custLinFactNeighborX="-100000" custLinFactNeighborY="-25558"/>
      <dgm:spPr>
        <a:noFill/>
        <a:ln>
          <a:noFill/>
        </a:ln>
      </dgm:spPr>
    </dgm:pt>
    <dgm:pt modelId="{0CB7EA00-71A5-4BC3-92A5-C4ACCF44DC6A}" type="pres">
      <dgm:prSet presAssocID="{CF1D2D27-2790-4D6D-A55D-6D8400008F3A}" presName="spaceB" presStyleCnt="0"/>
      <dgm:spPr/>
    </dgm:pt>
    <dgm:pt modelId="{C60CF688-F48C-43A9-A391-8DF97C2CD36A}" type="pres">
      <dgm:prSet presAssocID="{2F59EF21-78E2-44A4-B009-02B13AB33CDD}" presName="space" presStyleCnt="0"/>
      <dgm:spPr/>
    </dgm:pt>
    <dgm:pt modelId="{5E12C4B9-63CA-4E06-9FF8-2FBEC1F7FE35}" type="pres">
      <dgm:prSet presAssocID="{B6BCC9CC-B4B3-4DBD-A030-8CC7AD6F3118}" presName="compositeA" presStyleCnt="0"/>
      <dgm:spPr/>
    </dgm:pt>
    <dgm:pt modelId="{A3753653-C851-44AE-B984-7BB255B7B11B}" type="pres">
      <dgm:prSet presAssocID="{B6BCC9CC-B4B3-4DBD-A030-8CC7AD6F3118}" presName="textA" presStyleLbl="revTx" presStyleIdx="2" presStyleCnt="5" custScaleX="63987" custScaleY="71642" custLinFactX="-38533" custLinFactY="44118" custLinFactNeighborX="-100000" custLinFactNeighborY="100000">
        <dgm:presLayoutVars>
          <dgm:bulletEnabled val="1"/>
        </dgm:presLayoutVars>
      </dgm:prSet>
      <dgm:spPr/>
      <dgm:t>
        <a:bodyPr/>
        <a:lstStyle/>
        <a:p>
          <a:endParaRPr lang="es-CO"/>
        </a:p>
      </dgm:t>
    </dgm:pt>
    <dgm:pt modelId="{15D573A8-BB96-4E92-9B30-F770D93BC2ED}" type="pres">
      <dgm:prSet presAssocID="{B6BCC9CC-B4B3-4DBD-A030-8CC7AD6F3118}" presName="circleA" presStyleLbl="node1" presStyleIdx="2" presStyleCnt="5" custLinFactX="-100000" custLinFactNeighborX="-172617" custLinFactNeighborY="25559"/>
      <dgm:spPr>
        <a:noFill/>
        <a:ln>
          <a:noFill/>
        </a:ln>
      </dgm:spPr>
    </dgm:pt>
    <dgm:pt modelId="{7FFD57B8-166C-4D60-805B-A1F8B260E3C9}" type="pres">
      <dgm:prSet presAssocID="{B6BCC9CC-B4B3-4DBD-A030-8CC7AD6F3118}" presName="spaceA" presStyleCnt="0"/>
      <dgm:spPr/>
    </dgm:pt>
    <dgm:pt modelId="{8851DCE5-81A6-4F8C-9119-0510C000E260}" type="pres">
      <dgm:prSet presAssocID="{61A0AC54-C84F-49F7-97F5-3B59533FAF99}" presName="space" presStyleCnt="0"/>
      <dgm:spPr/>
    </dgm:pt>
    <dgm:pt modelId="{E2AB96D4-5937-4E8D-A80C-8906402A6BB6}" type="pres">
      <dgm:prSet presAssocID="{9AF7F22A-7724-4756-AC42-7A0A18455867}" presName="compositeB" presStyleCnt="0"/>
      <dgm:spPr/>
    </dgm:pt>
    <dgm:pt modelId="{320ED19A-EB92-41C1-B3C8-BD31E602CCC3}" type="pres">
      <dgm:prSet presAssocID="{9AF7F22A-7724-4756-AC42-7A0A18455867}" presName="textB" presStyleLbl="revTx" presStyleIdx="3" presStyleCnt="5" custScaleX="75700" custScaleY="81582" custLinFactNeighborX="-76086" custLinFactNeighborY="1326">
        <dgm:presLayoutVars>
          <dgm:bulletEnabled val="1"/>
        </dgm:presLayoutVars>
      </dgm:prSet>
      <dgm:spPr/>
      <dgm:t>
        <a:bodyPr/>
        <a:lstStyle/>
        <a:p>
          <a:endParaRPr lang="es-CO"/>
        </a:p>
      </dgm:t>
    </dgm:pt>
    <dgm:pt modelId="{F18CC008-CE60-4DDE-8AF6-CC122FBDE1B4}" type="pres">
      <dgm:prSet presAssocID="{9AF7F22A-7724-4756-AC42-7A0A18455867}" presName="circleB" presStyleLbl="node1" presStyleIdx="3" presStyleCnt="5" custLinFactX="-167959" custLinFactNeighborX="-200000" custLinFactNeighborY="-17038"/>
      <dgm:spPr/>
    </dgm:pt>
    <dgm:pt modelId="{C9F3A3B1-0EE3-4A3A-B939-CDC5D30D3415}" type="pres">
      <dgm:prSet presAssocID="{9AF7F22A-7724-4756-AC42-7A0A18455867}" presName="spaceB" presStyleCnt="0"/>
      <dgm:spPr/>
    </dgm:pt>
    <dgm:pt modelId="{FAE09F2E-F9F9-4AD6-B151-29A91E7AAD09}" type="pres">
      <dgm:prSet presAssocID="{E284A8BB-252D-48FD-BA90-0078E92D8208}" presName="space" presStyleCnt="0"/>
      <dgm:spPr/>
    </dgm:pt>
    <dgm:pt modelId="{0C9F7ED0-6FDF-47EE-8B5B-C3B9647DC138}" type="pres">
      <dgm:prSet presAssocID="{D6EDD9E2-CA5B-466A-9087-DA2F4F31C94C}" presName="compositeA" presStyleCnt="0"/>
      <dgm:spPr/>
    </dgm:pt>
    <dgm:pt modelId="{8CE65D31-FF3D-4D71-B005-3E7DEFCF4249}" type="pres">
      <dgm:prSet presAssocID="{D6EDD9E2-CA5B-466A-9087-DA2F4F31C94C}" presName="textA" presStyleLbl="revTx" presStyleIdx="4" presStyleCnt="5" custScaleX="91306" custScaleY="68077" custLinFactX="-6687" custLinFactNeighborX="-100000" custLinFactNeighborY="16074">
        <dgm:presLayoutVars>
          <dgm:bulletEnabled val="1"/>
        </dgm:presLayoutVars>
      </dgm:prSet>
      <dgm:spPr/>
      <dgm:t>
        <a:bodyPr/>
        <a:lstStyle/>
        <a:p>
          <a:endParaRPr lang="es-CO"/>
        </a:p>
      </dgm:t>
    </dgm:pt>
    <dgm:pt modelId="{B85FA3CB-F6E4-486D-9186-7E9AA781BC8A}" type="pres">
      <dgm:prSet presAssocID="{D6EDD9E2-CA5B-466A-9087-DA2F4F31C94C}" presName="circleA" presStyleLbl="node1" presStyleIdx="4" presStyleCnt="5" custLinFactX="-200000" custLinFactNeighborX="-264259" custLinFactNeighborY="31922"/>
      <dgm:spPr>
        <a:solidFill>
          <a:schemeClr val="accent6">
            <a:lumMod val="75000"/>
          </a:schemeClr>
        </a:solidFill>
        <a:ln>
          <a:solidFill>
            <a:schemeClr val="tx1"/>
          </a:solidFill>
        </a:ln>
      </dgm:spPr>
    </dgm:pt>
    <dgm:pt modelId="{3344A09F-171C-4AB6-9F81-20D08ADBDD8B}" type="pres">
      <dgm:prSet presAssocID="{D6EDD9E2-CA5B-466A-9087-DA2F4F31C94C}" presName="spaceA" presStyleCnt="0"/>
      <dgm:spPr/>
    </dgm:pt>
  </dgm:ptLst>
  <dgm:cxnLst>
    <dgm:cxn modelId="{02BB1F93-A880-4F6D-A981-80B6CAE2022E}" type="presOf" srcId="{E743186C-2440-495C-B1B8-E106F2D4144F}" destId="{D07253E0-765C-499C-976C-563B0CFF837C}" srcOrd="0" destOrd="0" presId="urn:microsoft.com/office/officeart/2005/8/layout/hProcess11"/>
    <dgm:cxn modelId="{A67C99EF-AACF-456C-861C-622164882497}" type="presOf" srcId="{9AF7F22A-7724-4756-AC42-7A0A18455867}" destId="{320ED19A-EB92-41C1-B3C8-BD31E602CCC3}" srcOrd="0" destOrd="0" presId="urn:microsoft.com/office/officeart/2005/8/layout/hProcess11"/>
    <dgm:cxn modelId="{59440E56-0DEE-4809-9BED-D057A13422A1}" type="presOf" srcId="{D6EDD9E2-CA5B-466A-9087-DA2F4F31C94C}" destId="{8CE65D31-FF3D-4D71-B005-3E7DEFCF4249}" srcOrd="0" destOrd="0" presId="urn:microsoft.com/office/officeart/2005/8/layout/hProcess11"/>
    <dgm:cxn modelId="{4285AF3D-F850-458C-8659-4CCD8E431154}" srcId="{E743186C-2440-495C-B1B8-E106F2D4144F}" destId="{703AA980-9872-49AE-8D4B-3DAF663D7E43}" srcOrd="0" destOrd="0" parTransId="{7F6DEEBD-570C-4B6F-9349-5FFEE095F21D}" sibTransId="{A1D8010A-9BFA-4428-BF6D-F0780F8C216D}"/>
    <dgm:cxn modelId="{9EB0E482-33B2-4800-8A61-8EBC3497F905}" srcId="{E743186C-2440-495C-B1B8-E106F2D4144F}" destId="{CF1D2D27-2790-4D6D-A55D-6D8400008F3A}" srcOrd="1" destOrd="0" parTransId="{F316D3DE-EC3D-4996-A756-7F46D5CE5A00}" sibTransId="{2F59EF21-78E2-44A4-B009-02B13AB33CDD}"/>
    <dgm:cxn modelId="{E95621BC-3289-413C-BF43-F66AE504D512}" srcId="{E743186C-2440-495C-B1B8-E106F2D4144F}" destId="{B6BCC9CC-B4B3-4DBD-A030-8CC7AD6F3118}" srcOrd="2" destOrd="0" parTransId="{FB490AA2-A08B-4A1A-ADEC-5E56285257C6}" sibTransId="{61A0AC54-C84F-49F7-97F5-3B59533FAF99}"/>
    <dgm:cxn modelId="{943FA24E-1D0D-4C1A-A5C6-1B1E2A81002B}" srcId="{E743186C-2440-495C-B1B8-E106F2D4144F}" destId="{D6EDD9E2-CA5B-466A-9087-DA2F4F31C94C}" srcOrd="4" destOrd="0" parTransId="{AB6F3F9C-2D8B-43CE-98C7-5A32117E2550}" sibTransId="{DC2CA845-15F4-4768-84EF-9252399D2E86}"/>
    <dgm:cxn modelId="{CCC54B22-908D-43BE-A254-80BBC9F29B82}" type="presOf" srcId="{CF1D2D27-2790-4D6D-A55D-6D8400008F3A}" destId="{0739E567-E476-44C5-A20A-8DC6C4648C58}" srcOrd="0" destOrd="0" presId="urn:microsoft.com/office/officeart/2005/8/layout/hProcess11"/>
    <dgm:cxn modelId="{2C9B8C59-7C9F-481A-AF07-DE8C84177B83}" type="presOf" srcId="{B6BCC9CC-B4B3-4DBD-A030-8CC7AD6F3118}" destId="{A3753653-C851-44AE-B984-7BB255B7B11B}" srcOrd="0" destOrd="0" presId="urn:microsoft.com/office/officeart/2005/8/layout/hProcess11"/>
    <dgm:cxn modelId="{86C46FC9-1308-48C3-BB99-1FD7CAF0A6E9}" type="presOf" srcId="{703AA980-9872-49AE-8D4B-3DAF663D7E43}" destId="{85421C14-B39B-4373-8366-7A292367DD74}" srcOrd="0" destOrd="0" presId="urn:microsoft.com/office/officeart/2005/8/layout/hProcess11"/>
    <dgm:cxn modelId="{57C0C18C-AA22-45ED-9097-3A2F8DD39E77}" srcId="{E743186C-2440-495C-B1B8-E106F2D4144F}" destId="{9AF7F22A-7724-4756-AC42-7A0A18455867}" srcOrd="3" destOrd="0" parTransId="{BB2ADBE5-DF07-4BCE-A7AD-CFED87218525}" sibTransId="{E284A8BB-252D-48FD-BA90-0078E92D8208}"/>
    <dgm:cxn modelId="{1C86004A-C689-4EEC-A020-0AB7EAC90CBC}" type="presParOf" srcId="{D07253E0-765C-499C-976C-563B0CFF837C}" destId="{F2335EEC-85CB-4BB1-ADE4-FD2BEC90B5EB}" srcOrd="0" destOrd="0" presId="urn:microsoft.com/office/officeart/2005/8/layout/hProcess11"/>
    <dgm:cxn modelId="{E0B11423-2D75-41D7-B9A1-4B36439DBA18}" type="presParOf" srcId="{D07253E0-765C-499C-976C-563B0CFF837C}" destId="{8576CACB-6BB4-47EC-8A95-3A12B1C71CE5}" srcOrd="1" destOrd="0" presId="urn:microsoft.com/office/officeart/2005/8/layout/hProcess11"/>
    <dgm:cxn modelId="{57357B2B-9A84-486F-AE32-212B73445FAC}" type="presParOf" srcId="{8576CACB-6BB4-47EC-8A95-3A12B1C71CE5}" destId="{8D75D84A-BE21-4FFE-8B24-A6ED6646534F}" srcOrd="0" destOrd="0" presId="urn:microsoft.com/office/officeart/2005/8/layout/hProcess11"/>
    <dgm:cxn modelId="{6E264961-9FFF-480D-A19A-6796DA259A58}" type="presParOf" srcId="{8D75D84A-BE21-4FFE-8B24-A6ED6646534F}" destId="{85421C14-B39B-4373-8366-7A292367DD74}" srcOrd="0" destOrd="0" presId="urn:microsoft.com/office/officeart/2005/8/layout/hProcess11"/>
    <dgm:cxn modelId="{E601A16D-33D6-44EA-96B5-79A3DE42AC27}" type="presParOf" srcId="{8D75D84A-BE21-4FFE-8B24-A6ED6646534F}" destId="{92FCE9F1-5CC4-4635-93CB-415D09FD449E}" srcOrd="1" destOrd="0" presId="urn:microsoft.com/office/officeart/2005/8/layout/hProcess11"/>
    <dgm:cxn modelId="{623FA8DA-34CA-4D2E-9CD2-D95EF91585E1}" type="presParOf" srcId="{8D75D84A-BE21-4FFE-8B24-A6ED6646534F}" destId="{714EF38B-A737-4522-A2D8-8C037B395F16}" srcOrd="2" destOrd="0" presId="urn:microsoft.com/office/officeart/2005/8/layout/hProcess11"/>
    <dgm:cxn modelId="{86E0E834-1272-4EC5-B4D7-71A5C1350F98}" type="presParOf" srcId="{8576CACB-6BB4-47EC-8A95-3A12B1C71CE5}" destId="{7B9E3E5F-F2BE-4674-B0EF-282B83097104}" srcOrd="1" destOrd="0" presId="urn:microsoft.com/office/officeart/2005/8/layout/hProcess11"/>
    <dgm:cxn modelId="{6B93838C-E1AF-4D26-8E92-BD7BF42EF6CF}" type="presParOf" srcId="{8576CACB-6BB4-47EC-8A95-3A12B1C71CE5}" destId="{EDF4FF87-8CF6-48F6-B8AE-1EF151BB62EF}" srcOrd="2" destOrd="0" presId="urn:microsoft.com/office/officeart/2005/8/layout/hProcess11"/>
    <dgm:cxn modelId="{36C4AE89-DF6D-4718-AD76-C79FDA53CBFE}" type="presParOf" srcId="{EDF4FF87-8CF6-48F6-B8AE-1EF151BB62EF}" destId="{0739E567-E476-44C5-A20A-8DC6C4648C58}" srcOrd="0" destOrd="0" presId="urn:microsoft.com/office/officeart/2005/8/layout/hProcess11"/>
    <dgm:cxn modelId="{1621CA5C-F46F-4AB7-97BF-9A762FA0A180}" type="presParOf" srcId="{EDF4FF87-8CF6-48F6-B8AE-1EF151BB62EF}" destId="{2AC9FC7D-CDCB-4D6F-9DFB-F4502FB84197}" srcOrd="1" destOrd="0" presId="urn:microsoft.com/office/officeart/2005/8/layout/hProcess11"/>
    <dgm:cxn modelId="{64D2D790-1C80-41FA-876E-461DE8DEEAA2}" type="presParOf" srcId="{EDF4FF87-8CF6-48F6-B8AE-1EF151BB62EF}" destId="{0CB7EA00-71A5-4BC3-92A5-C4ACCF44DC6A}" srcOrd="2" destOrd="0" presId="urn:microsoft.com/office/officeart/2005/8/layout/hProcess11"/>
    <dgm:cxn modelId="{90271AB8-5DF2-41B3-A446-FCB035849B27}" type="presParOf" srcId="{8576CACB-6BB4-47EC-8A95-3A12B1C71CE5}" destId="{C60CF688-F48C-43A9-A391-8DF97C2CD36A}" srcOrd="3" destOrd="0" presId="urn:microsoft.com/office/officeart/2005/8/layout/hProcess11"/>
    <dgm:cxn modelId="{81DB6B8B-D3F5-405E-A6B6-BF7580C09139}" type="presParOf" srcId="{8576CACB-6BB4-47EC-8A95-3A12B1C71CE5}" destId="{5E12C4B9-63CA-4E06-9FF8-2FBEC1F7FE35}" srcOrd="4" destOrd="0" presId="urn:microsoft.com/office/officeart/2005/8/layout/hProcess11"/>
    <dgm:cxn modelId="{0C0A7755-EF4E-47A4-8F7E-B9E7E3610B2D}" type="presParOf" srcId="{5E12C4B9-63CA-4E06-9FF8-2FBEC1F7FE35}" destId="{A3753653-C851-44AE-B984-7BB255B7B11B}" srcOrd="0" destOrd="0" presId="urn:microsoft.com/office/officeart/2005/8/layout/hProcess11"/>
    <dgm:cxn modelId="{F3FA66FE-D0DF-44C9-8672-74237544893E}" type="presParOf" srcId="{5E12C4B9-63CA-4E06-9FF8-2FBEC1F7FE35}" destId="{15D573A8-BB96-4E92-9B30-F770D93BC2ED}" srcOrd="1" destOrd="0" presId="urn:microsoft.com/office/officeart/2005/8/layout/hProcess11"/>
    <dgm:cxn modelId="{C24B2377-C35B-43F9-860B-C0A69317CC59}" type="presParOf" srcId="{5E12C4B9-63CA-4E06-9FF8-2FBEC1F7FE35}" destId="{7FFD57B8-166C-4D60-805B-A1F8B260E3C9}" srcOrd="2" destOrd="0" presId="urn:microsoft.com/office/officeart/2005/8/layout/hProcess11"/>
    <dgm:cxn modelId="{6C59C625-5CB1-485A-BF99-C67A9ABC81B3}" type="presParOf" srcId="{8576CACB-6BB4-47EC-8A95-3A12B1C71CE5}" destId="{8851DCE5-81A6-4F8C-9119-0510C000E260}" srcOrd="5" destOrd="0" presId="urn:microsoft.com/office/officeart/2005/8/layout/hProcess11"/>
    <dgm:cxn modelId="{08CF7DE5-5FD0-4502-95C5-8FD5CF003199}" type="presParOf" srcId="{8576CACB-6BB4-47EC-8A95-3A12B1C71CE5}" destId="{E2AB96D4-5937-4E8D-A80C-8906402A6BB6}" srcOrd="6" destOrd="0" presId="urn:microsoft.com/office/officeart/2005/8/layout/hProcess11"/>
    <dgm:cxn modelId="{91360C14-DDF1-458D-AF09-3E402C9019CF}" type="presParOf" srcId="{E2AB96D4-5937-4E8D-A80C-8906402A6BB6}" destId="{320ED19A-EB92-41C1-B3C8-BD31E602CCC3}" srcOrd="0" destOrd="0" presId="urn:microsoft.com/office/officeart/2005/8/layout/hProcess11"/>
    <dgm:cxn modelId="{8438E1E3-23E3-4686-A2BE-C340C709756B}" type="presParOf" srcId="{E2AB96D4-5937-4E8D-A80C-8906402A6BB6}" destId="{F18CC008-CE60-4DDE-8AF6-CC122FBDE1B4}" srcOrd="1" destOrd="0" presId="urn:microsoft.com/office/officeart/2005/8/layout/hProcess11"/>
    <dgm:cxn modelId="{ECDB8CBC-6F92-4E2C-9A22-D8633F350EEE}" type="presParOf" srcId="{E2AB96D4-5937-4E8D-A80C-8906402A6BB6}" destId="{C9F3A3B1-0EE3-4A3A-B939-CDC5D30D3415}" srcOrd="2" destOrd="0" presId="urn:microsoft.com/office/officeart/2005/8/layout/hProcess11"/>
    <dgm:cxn modelId="{A1A2E61D-CFFE-4B2C-9C35-05EF3100B733}" type="presParOf" srcId="{8576CACB-6BB4-47EC-8A95-3A12B1C71CE5}" destId="{FAE09F2E-F9F9-4AD6-B151-29A91E7AAD09}" srcOrd="7" destOrd="0" presId="urn:microsoft.com/office/officeart/2005/8/layout/hProcess11"/>
    <dgm:cxn modelId="{D7B6BD34-2F82-46A5-A8D9-DC4C23C14804}" type="presParOf" srcId="{8576CACB-6BB4-47EC-8A95-3A12B1C71CE5}" destId="{0C9F7ED0-6FDF-47EE-8B5B-C3B9647DC138}" srcOrd="8" destOrd="0" presId="urn:microsoft.com/office/officeart/2005/8/layout/hProcess11"/>
    <dgm:cxn modelId="{45BAE85D-2E6C-4878-9064-659742AD73D2}" type="presParOf" srcId="{0C9F7ED0-6FDF-47EE-8B5B-C3B9647DC138}" destId="{8CE65D31-FF3D-4D71-B005-3E7DEFCF4249}" srcOrd="0" destOrd="0" presId="urn:microsoft.com/office/officeart/2005/8/layout/hProcess11"/>
    <dgm:cxn modelId="{C16E262F-0C86-4F5C-85CB-A1932722473B}" type="presParOf" srcId="{0C9F7ED0-6FDF-47EE-8B5B-C3B9647DC138}" destId="{B85FA3CB-F6E4-486D-9186-7E9AA781BC8A}" srcOrd="1" destOrd="0" presId="urn:microsoft.com/office/officeart/2005/8/layout/hProcess11"/>
    <dgm:cxn modelId="{086B905B-3313-4A87-8EDB-546A38996644}" type="presParOf" srcId="{0C9F7ED0-6FDF-47EE-8B5B-C3B9647DC138}" destId="{3344A09F-171C-4AB6-9F81-20D08ADBDD8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CO"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0013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32735f06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g1232735f0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54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32735f06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232735f06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2897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32735f067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1232735f06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18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32735f067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1232735f06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276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32735f067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1232735f06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26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232735f067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1232735f06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96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32735f067_1_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232735f06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26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ba12efb01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11ba12efb0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5025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ba12efb0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ba12efb01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11ba12efb01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18</a:t>
            </a:fld>
            <a:endParaRPr/>
          </a:p>
        </p:txBody>
      </p:sp>
    </p:spTree>
    <p:extLst>
      <p:ext uri="{BB962C8B-B14F-4D97-AF65-F5344CB8AC3E}">
        <p14:creationId xmlns:p14="http://schemas.microsoft.com/office/powerpoint/2010/main" val="4036352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ba12efb0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1ba12efb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6293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32735f067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1232735f06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19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70a87e1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270a87e13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1270a87e13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4</a:t>
            </a:fld>
            <a:endParaRPr/>
          </a:p>
        </p:txBody>
      </p:sp>
    </p:spTree>
    <p:extLst>
      <p:ext uri="{BB962C8B-B14F-4D97-AF65-F5344CB8AC3E}">
        <p14:creationId xmlns:p14="http://schemas.microsoft.com/office/powerpoint/2010/main" val="393612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70a476c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70a476c2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1270a476c2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5</a:t>
            </a:fld>
            <a:endParaRPr/>
          </a:p>
        </p:txBody>
      </p:sp>
    </p:spTree>
    <p:extLst>
      <p:ext uri="{BB962C8B-B14F-4D97-AF65-F5344CB8AC3E}">
        <p14:creationId xmlns:p14="http://schemas.microsoft.com/office/powerpoint/2010/main" val="161773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70a87e13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270a87e13d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1270a87e13d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CO"/>
              <a:t>6</a:t>
            </a:fld>
            <a:endParaRPr/>
          </a:p>
        </p:txBody>
      </p:sp>
    </p:spTree>
    <p:extLst>
      <p:ext uri="{BB962C8B-B14F-4D97-AF65-F5344CB8AC3E}">
        <p14:creationId xmlns:p14="http://schemas.microsoft.com/office/powerpoint/2010/main" val="41161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32735f067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1232735f06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9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32735f067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1232735f06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33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32735f067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1232735f06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1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232735f067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1232735f06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89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
        <p:nvSpPr>
          <p:cNvPr id="16" name="Google Shape;1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endParaRPr lang="es-ES"/>
          </a:p>
        </p:txBody>
      </p:sp>
      <p:sp>
        <p:nvSpPr>
          <p:cNvPr id="3" name="Marcador de contenido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Marcador de fecha 3"/>
          <p:cNvSpPr>
            <a:spLocks noGrp="1"/>
          </p:cNvSpPr>
          <p:nvPr>
            <p:ph type="dt" sz="half" idx="10"/>
          </p:nvPr>
        </p:nvSpPr>
        <p:spPr/>
        <p:txBody>
          <a:bodyPr/>
          <a:lstStyle/>
          <a:p>
            <a:fld id="{F31826A6-021F-4198-9004-F0FFAA23C8CD}" type="datetimeFigureOut">
              <a:rPr lang="es-ES" smtClean="0"/>
              <a:t>11/05/2022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A64D41-167B-4718-AEFD-A17AD4CA0CB5}" type="slidenum">
              <a:rPr lang="es-ES" smtClean="0"/>
              <a:t>‹Nº›</a:t>
            </a:fld>
            <a:endParaRPr lang="es-ES"/>
          </a:p>
        </p:txBody>
      </p:sp>
    </p:spTree>
    <p:extLst>
      <p:ext uri="{BB962C8B-B14F-4D97-AF65-F5344CB8AC3E}">
        <p14:creationId xmlns:p14="http://schemas.microsoft.com/office/powerpoint/2010/main" val="261172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5"/>
        <p:cNvGrpSpPr/>
        <p:nvPr/>
      </p:nvGrpSpPr>
      <p:grpSpPr>
        <a:xfrm>
          <a:off x="0" y="0"/>
          <a:ext cx="0" cy="0"/>
          <a:chOff x="0" y="0"/>
          <a:chExt cx="0" cy="0"/>
        </a:xfrm>
      </p:grpSpPr>
      <p:sp>
        <p:nvSpPr>
          <p:cNvPr id="26" name="Google Shape;26;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24654" y="1151454"/>
            <a:ext cx="7977052" cy="2123658"/>
          </a:xfrm>
          <a:prstGeom prst="rect">
            <a:avLst/>
          </a:prstGeom>
        </p:spPr>
        <p:txBody>
          <a:bodyPr wrap="square">
            <a:spAutoFit/>
          </a:bodyPr>
          <a:lstStyle/>
          <a:p>
            <a:pPr algn="ctr"/>
            <a:r>
              <a:rPr lang="es-MX" sz="4400" b="1" dirty="0">
                <a:solidFill>
                  <a:srgbClr val="002060"/>
                </a:solidFill>
                <a:latin typeface="Arial Narrow"/>
                <a:ea typeface="Arial Narrow"/>
                <a:cs typeface="Arial Narrow"/>
                <a:sym typeface="Calibri"/>
              </a:rPr>
              <a:t>AUDIENCIA </a:t>
            </a:r>
            <a:r>
              <a:rPr lang="es-MX" sz="4400" b="1" dirty="0" smtClean="0">
                <a:solidFill>
                  <a:srgbClr val="002060"/>
                </a:solidFill>
                <a:latin typeface="Arial Narrow"/>
                <a:ea typeface="Arial Narrow"/>
                <a:cs typeface="Arial Narrow"/>
                <a:sym typeface="Calibri"/>
              </a:rPr>
              <a:t>PÚBLICA  </a:t>
            </a:r>
            <a:r>
              <a:rPr lang="es-MX" sz="4400" b="1" dirty="0">
                <a:solidFill>
                  <a:srgbClr val="002060"/>
                </a:solidFill>
                <a:latin typeface="Arial Narrow"/>
                <a:ea typeface="Arial Narrow"/>
                <a:cs typeface="Arial Narrow"/>
                <a:sym typeface="Calibri"/>
              </a:rPr>
              <a:t>DE </a:t>
            </a:r>
            <a:r>
              <a:rPr lang="es-MX" sz="4400" b="1" dirty="0" smtClean="0">
                <a:solidFill>
                  <a:srgbClr val="002060"/>
                </a:solidFill>
                <a:latin typeface="Arial Narrow"/>
                <a:ea typeface="Arial Narrow"/>
                <a:cs typeface="Arial Narrow"/>
                <a:sym typeface="Calibri"/>
              </a:rPr>
              <a:t>RENDICIÓN </a:t>
            </a:r>
            <a:r>
              <a:rPr lang="es-MX" sz="4400" b="1" dirty="0">
                <a:solidFill>
                  <a:srgbClr val="002060"/>
                </a:solidFill>
                <a:latin typeface="Arial Narrow"/>
                <a:ea typeface="Arial Narrow"/>
                <a:cs typeface="Arial Narrow"/>
                <a:sym typeface="Calibri"/>
              </a:rPr>
              <a:t>DE CUENTAS  VIGENCIA </a:t>
            </a:r>
            <a:r>
              <a:rPr lang="es-MX" sz="4400" b="1" dirty="0" smtClean="0">
                <a:solidFill>
                  <a:srgbClr val="002060"/>
                </a:solidFill>
                <a:latin typeface="Arial Narrow"/>
                <a:ea typeface="Arial Narrow"/>
                <a:cs typeface="Arial Narrow"/>
                <a:sym typeface="Calibri"/>
              </a:rPr>
              <a:t>2021</a:t>
            </a:r>
            <a:endParaRPr lang="es-CO" sz="4400" b="1" dirty="0">
              <a:solidFill>
                <a:srgbClr val="002060"/>
              </a:solidFill>
              <a:latin typeface="Arial Narrow"/>
              <a:ea typeface="Arial Narrow"/>
              <a:cs typeface="Arial Narrow"/>
              <a:sym typeface="Calibri"/>
            </a:endParaRPr>
          </a:p>
        </p:txBody>
      </p:sp>
      <p:sp>
        <p:nvSpPr>
          <p:cNvPr id="3" name="Rectángulo 2"/>
          <p:cNvSpPr/>
          <p:nvPr/>
        </p:nvSpPr>
        <p:spPr>
          <a:xfrm>
            <a:off x="3039291" y="3991485"/>
            <a:ext cx="6096000" cy="1200329"/>
          </a:xfrm>
          <a:prstGeom prst="rect">
            <a:avLst/>
          </a:prstGeom>
        </p:spPr>
        <p:txBody>
          <a:bodyPr>
            <a:spAutoFit/>
          </a:bodyPr>
          <a:lstStyle/>
          <a:p>
            <a:pPr algn="ctr"/>
            <a:r>
              <a:rPr lang="es-MX" sz="2400" b="1" dirty="0">
                <a:solidFill>
                  <a:srgbClr val="002060"/>
                </a:solidFill>
                <a:latin typeface="Arial Narrow"/>
                <a:ea typeface="Arial Narrow"/>
                <a:cs typeface="Arial Narrow"/>
              </a:rPr>
              <a:t>MARIA PATRICIA FIGUEREDO MACIAS</a:t>
            </a:r>
          </a:p>
          <a:p>
            <a:pPr algn="ctr"/>
            <a:r>
              <a:rPr lang="es-MX" sz="2400" b="1" dirty="0">
                <a:solidFill>
                  <a:srgbClr val="002060"/>
                </a:solidFill>
                <a:latin typeface="Arial Narrow"/>
                <a:ea typeface="Arial Narrow"/>
                <a:cs typeface="Arial Narrow"/>
              </a:rPr>
              <a:t>GERENTE  HLP PIEDECUESTA</a:t>
            </a:r>
          </a:p>
          <a:p>
            <a:pPr algn="ctr"/>
            <a:r>
              <a:rPr lang="es-MX" sz="2400" b="1" dirty="0">
                <a:solidFill>
                  <a:srgbClr val="002060"/>
                </a:solidFill>
                <a:latin typeface="Arial Narrow"/>
                <a:ea typeface="Arial Narrow"/>
                <a:cs typeface="Arial Narrow"/>
              </a:rPr>
              <a:t>2020- 2024</a:t>
            </a:r>
            <a:endParaRPr lang="es-CO" sz="2400" b="1" dirty="0">
              <a:solidFill>
                <a:srgbClr val="002060"/>
              </a:solidFill>
              <a:latin typeface="Arial Narrow"/>
              <a:ea typeface="Arial Narrow"/>
              <a:cs typeface="Arial Narrow"/>
            </a:endParaRPr>
          </a:p>
        </p:txBody>
      </p:sp>
      <p:sp>
        <p:nvSpPr>
          <p:cNvPr id="6" name="Rectángulo 5"/>
          <p:cNvSpPr/>
          <p:nvPr/>
        </p:nvSpPr>
        <p:spPr>
          <a:xfrm>
            <a:off x="5978820" y="3275112"/>
            <a:ext cx="234360" cy="307777"/>
          </a:xfrm>
          <a:prstGeom prst="rect">
            <a:avLst/>
          </a:prstGeom>
        </p:spPr>
        <p:txBody>
          <a:bodyPr wrap="none">
            <a:spAutoFit/>
          </a:bodyPr>
          <a:lstStyle/>
          <a:p>
            <a:r>
              <a:rPr lang="es-CO" dirty="0"/>
              <a:t> </a:t>
            </a:r>
          </a:p>
        </p:txBody>
      </p:sp>
      <p:sp>
        <p:nvSpPr>
          <p:cNvPr id="7" name="Rectángulo 6"/>
          <p:cNvSpPr/>
          <p:nvPr/>
        </p:nvSpPr>
        <p:spPr>
          <a:xfrm>
            <a:off x="5978820" y="3275112"/>
            <a:ext cx="234360" cy="307777"/>
          </a:xfrm>
          <a:prstGeom prst="rect">
            <a:avLst/>
          </a:prstGeom>
        </p:spPr>
        <p:txBody>
          <a:bodyPr wrap="none">
            <a:spAutoFit/>
          </a:bodyPr>
          <a:lstStyle/>
          <a:p>
            <a:r>
              <a:rPr lang="es-CO" dirty="0"/>
              <a:t> </a:t>
            </a:r>
          </a:p>
        </p:txBody>
      </p:sp>
    </p:spTree>
    <p:extLst>
      <p:ext uri="{BB962C8B-B14F-4D97-AF65-F5344CB8AC3E}">
        <p14:creationId xmlns:p14="http://schemas.microsoft.com/office/powerpoint/2010/main" val="1561199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232735f067_0_29"/>
          <p:cNvSpPr txBox="1">
            <a:spLocks noGrp="1"/>
          </p:cNvSpPr>
          <p:nvPr>
            <p:ph type="title"/>
          </p:nvPr>
        </p:nvSpPr>
        <p:spPr>
          <a:xfrm>
            <a:off x="1045029" y="168069"/>
            <a:ext cx="10224082"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000"/>
              <a:buFont typeface="Calibri"/>
              <a:buNone/>
            </a:pPr>
            <a:r>
              <a:rPr lang="es-CO" sz="2800" dirty="0">
                <a:latin typeface="Arial Narrow" panose="020B0606020202030204" pitchFamily="34" charset="0"/>
              </a:rPr>
              <a:t>INDICADORES DE EXPERIENCIA GLOBAL RESPECTO A LOS SERVICIOS DE SALUD 2020 -2021</a:t>
            </a:r>
            <a:endParaRPr sz="2800" dirty="0">
              <a:latin typeface="Arial Narrow" panose="020B0606020202030204" pitchFamily="34" charset="0"/>
            </a:endParaRPr>
          </a:p>
        </p:txBody>
      </p:sp>
      <p:sp>
        <p:nvSpPr>
          <p:cNvPr id="144" name="Google Shape;144;g1232735f067_0_29"/>
          <p:cNvSpPr txBox="1"/>
          <p:nvPr/>
        </p:nvSpPr>
        <p:spPr>
          <a:xfrm>
            <a:off x="1130365" y="4353004"/>
            <a:ext cx="10515600"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alibri"/>
              <a:buNone/>
            </a:pPr>
            <a:r>
              <a:rPr lang="es-CO" sz="1800" b="0" i="0" u="none" strike="noStrike" cap="none" dirty="0">
                <a:solidFill>
                  <a:schemeClr val="dk1"/>
                </a:solidFill>
                <a:latin typeface="Arial Narrow" panose="020B0606020202030204" pitchFamily="34" charset="0"/>
                <a:ea typeface="Calibri"/>
                <a:cs typeface="Calibri"/>
                <a:sym typeface="Calibri"/>
              </a:rPr>
              <a:t>Para el año </a:t>
            </a:r>
            <a:r>
              <a:rPr lang="es-CO" sz="1800" b="0" i="0" u="none" strike="noStrike" cap="none" dirty="0" smtClean="0">
                <a:solidFill>
                  <a:schemeClr val="dk1"/>
                </a:solidFill>
                <a:latin typeface="Arial Narrow" panose="020B0606020202030204" pitchFamily="34" charset="0"/>
                <a:ea typeface="Calibri"/>
                <a:cs typeface="Calibri"/>
                <a:sym typeface="Calibri"/>
              </a:rPr>
              <a:t>202</a:t>
            </a:r>
            <a:r>
              <a:rPr lang="es-CO" sz="1800" dirty="0" smtClean="0">
                <a:solidFill>
                  <a:schemeClr val="dk1"/>
                </a:solidFill>
                <a:latin typeface="Arial Narrow" panose="020B0606020202030204" pitchFamily="34" charset="0"/>
                <a:ea typeface="Calibri"/>
                <a:cs typeface="Calibri"/>
                <a:sym typeface="Calibri"/>
              </a:rPr>
              <a:t>1</a:t>
            </a:r>
            <a:r>
              <a:rPr lang="es-CO" sz="1800" b="0" i="0" u="none" strike="noStrike" cap="none" dirty="0" smtClean="0">
                <a:solidFill>
                  <a:schemeClr val="dk1"/>
                </a:solidFill>
                <a:latin typeface="Arial Narrow" panose="020B0606020202030204" pitchFamily="34" charset="0"/>
                <a:ea typeface="Calibri"/>
                <a:cs typeface="Calibri"/>
                <a:sym typeface="Calibri"/>
              </a:rPr>
              <a:t> </a:t>
            </a:r>
            <a:r>
              <a:rPr lang="es-CO" sz="1800" b="0" i="0" u="none" strike="noStrike" cap="none" dirty="0">
                <a:solidFill>
                  <a:schemeClr val="dk1"/>
                </a:solidFill>
                <a:latin typeface="Arial Narrow" panose="020B0606020202030204" pitchFamily="34" charset="0"/>
                <a:ea typeface="Calibri"/>
                <a:cs typeface="Calibri"/>
                <a:sym typeface="Calibri"/>
              </a:rPr>
              <a:t>se observ</a:t>
            </a:r>
            <a:r>
              <a:rPr lang="es-CO" sz="1800" dirty="0">
                <a:solidFill>
                  <a:schemeClr val="dk1"/>
                </a:solidFill>
                <a:latin typeface="Arial Narrow" panose="020B0606020202030204" pitchFamily="34" charset="0"/>
                <a:ea typeface="Calibri"/>
                <a:cs typeface="Calibri"/>
                <a:sym typeface="Calibri"/>
              </a:rPr>
              <a:t>a un resultado del 93% de satisfacción global, aumentando el número de  usuarios encuestados en 2.119 con respecto al año </a:t>
            </a:r>
            <a:r>
              <a:rPr lang="es-CO" sz="1800" dirty="0" smtClean="0">
                <a:solidFill>
                  <a:schemeClr val="dk1"/>
                </a:solidFill>
                <a:latin typeface="Arial Narrow" panose="020B0606020202030204" pitchFamily="34" charset="0"/>
                <a:ea typeface="Calibri"/>
                <a:cs typeface="Calibri"/>
                <a:sym typeface="Calibri"/>
              </a:rPr>
              <a:t>2020</a:t>
            </a:r>
            <a:endParaRPr sz="1800" b="0" i="0" u="none" strike="noStrike" cap="none" dirty="0">
              <a:solidFill>
                <a:schemeClr val="dk1"/>
              </a:solidFill>
              <a:latin typeface="Arial Narrow" panose="020B0606020202030204" pitchFamily="34" charset="0"/>
              <a:ea typeface="Calibri"/>
              <a:cs typeface="Calibri"/>
              <a:sym typeface="Calibri"/>
            </a:endParaRPr>
          </a:p>
        </p:txBody>
      </p:sp>
      <p:pic>
        <p:nvPicPr>
          <p:cNvPr id="145" name="Google Shape;145;g1232735f067_0_29"/>
          <p:cNvPicPr preferRelativeResize="0"/>
          <p:nvPr/>
        </p:nvPicPr>
        <p:blipFill>
          <a:blip r:embed="rId3">
            <a:alphaModFix/>
          </a:blip>
          <a:stretch>
            <a:fillRect/>
          </a:stretch>
        </p:blipFill>
        <p:spPr>
          <a:xfrm>
            <a:off x="3709851" y="1410788"/>
            <a:ext cx="4807132" cy="3020761"/>
          </a:xfrm>
          <a:prstGeom prst="rect">
            <a:avLst/>
          </a:prstGeom>
          <a:noFill/>
          <a:ln>
            <a:noFill/>
          </a:ln>
        </p:spPr>
      </p:pic>
    </p:spTree>
    <p:extLst>
      <p:ext uri="{BB962C8B-B14F-4D97-AF65-F5344CB8AC3E}">
        <p14:creationId xmlns:p14="http://schemas.microsoft.com/office/powerpoint/2010/main" val="602507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232735f067_0_35"/>
          <p:cNvSpPr txBox="1"/>
          <p:nvPr/>
        </p:nvSpPr>
        <p:spPr>
          <a:xfrm>
            <a:off x="296985" y="4405110"/>
            <a:ext cx="117936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2060"/>
              </a:buClr>
              <a:buSzPts val="4400"/>
              <a:buFont typeface="Corben"/>
              <a:buNone/>
            </a:pPr>
            <a:r>
              <a:rPr lang="es-CO" sz="4400" b="1" i="0" u="none" strike="noStrike" cap="none" dirty="0">
                <a:solidFill>
                  <a:srgbClr val="002060"/>
                </a:solidFill>
                <a:latin typeface="Arial Narrow"/>
                <a:ea typeface="Arial Narrow"/>
                <a:cs typeface="Arial Narrow"/>
                <a:sym typeface="Arial Narrow"/>
              </a:rPr>
              <a:t>PRODUCTIVIDAD SALUD PÚBLICA</a:t>
            </a:r>
            <a:endParaRPr sz="4400" b="1" i="0" u="none" strike="noStrike" cap="none" dirty="0">
              <a:solidFill>
                <a:srgbClr val="002060"/>
              </a:solidFill>
              <a:latin typeface="Arial Narrow"/>
              <a:ea typeface="Arial Narrow"/>
              <a:cs typeface="Arial Narrow"/>
              <a:sym typeface="Arial Narrow"/>
            </a:endParaRPr>
          </a:p>
        </p:txBody>
      </p:sp>
      <p:pic>
        <p:nvPicPr>
          <p:cNvPr id="151" name="Google Shape;151;g1232735f067_0_35"/>
          <p:cNvPicPr preferRelativeResize="0"/>
          <p:nvPr/>
        </p:nvPicPr>
        <p:blipFill rotWithShape="1">
          <a:blip r:embed="rId3">
            <a:alphaModFix/>
          </a:blip>
          <a:srcRect t="33342"/>
          <a:stretch/>
        </p:blipFill>
        <p:spPr>
          <a:xfrm>
            <a:off x="3529100" y="811015"/>
            <a:ext cx="5715000" cy="3293165"/>
          </a:xfrm>
          <a:prstGeom prst="rect">
            <a:avLst/>
          </a:prstGeom>
          <a:noFill/>
          <a:ln>
            <a:noFill/>
          </a:ln>
        </p:spPr>
      </p:pic>
    </p:spTree>
    <p:extLst>
      <p:ext uri="{BB962C8B-B14F-4D97-AF65-F5344CB8AC3E}">
        <p14:creationId xmlns:p14="http://schemas.microsoft.com/office/powerpoint/2010/main" val="3753939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232735f067_0_41"/>
          <p:cNvSpPr txBox="1">
            <a:spLocks noGrp="1"/>
          </p:cNvSpPr>
          <p:nvPr>
            <p:ph type="title"/>
          </p:nvPr>
        </p:nvSpPr>
        <p:spPr>
          <a:xfrm>
            <a:off x="838200" y="232604"/>
            <a:ext cx="10515600" cy="40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dirty="0">
                <a:latin typeface="Arial Narrow" panose="020B0606020202030204" pitchFamily="34" charset="0"/>
              </a:rPr>
              <a:t>PREVENCIÓN DE CÁNCER DE CUELLO UTERINO  2020-2021</a:t>
            </a:r>
            <a:endParaRPr sz="3200" dirty="0">
              <a:latin typeface="Arial Narrow" panose="020B0606020202030204" pitchFamily="34" charset="0"/>
            </a:endParaRPr>
          </a:p>
        </p:txBody>
      </p:sp>
      <p:sp>
        <p:nvSpPr>
          <p:cNvPr id="157" name="Google Shape;157;g1232735f067_0_41"/>
          <p:cNvSpPr txBox="1"/>
          <p:nvPr/>
        </p:nvSpPr>
        <p:spPr>
          <a:xfrm>
            <a:off x="1576251" y="4466019"/>
            <a:ext cx="10134056" cy="1325700"/>
          </a:xfrm>
          <a:prstGeom prst="rect">
            <a:avLst/>
          </a:prstGeom>
          <a:noFill/>
          <a:ln>
            <a:noFill/>
          </a:ln>
        </p:spPr>
        <p:txBody>
          <a:bodyPr spcFirstLastPara="1" wrap="square" lIns="91425" tIns="45700" rIns="91425" bIns="45700" anchor="ctr" anchorCtr="0">
            <a:noAutofit/>
          </a:bodyPr>
          <a:lstStyle/>
          <a:p>
            <a:pPr marL="0" lvl="0" indent="0" algn="just" rtl="0">
              <a:lnSpc>
                <a:spcPct val="115000"/>
              </a:lnSpc>
              <a:spcBef>
                <a:spcPts val="0"/>
              </a:spcBef>
              <a:spcAft>
                <a:spcPts val="0"/>
              </a:spcAft>
              <a:buClr>
                <a:schemeClr val="dk1"/>
              </a:buClr>
              <a:buSzPts val="1100"/>
              <a:buFont typeface="Arial"/>
              <a:buNone/>
            </a:pPr>
            <a:r>
              <a:rPr lang="es-CO" sz="1800" dirty="0">
                <a:solidFill>
                  <a:schemeClr val="dk1"/>
                </a:solidFill>
                <a:latin typeface="Arial Narrow"/>
                <a:ea typeface="Arial Narrow"/>
                <a:cs typeface="Arial Narrow"/>
                <a:sym typeface="Arial Narrow"/>
              </a:rPr>
              <a:t>En el cuadro de producción se observa un aumento de  toma de citologías en el 2021 con  relación al año 2020  debido a la situación que vivió el país con la llegada de la pandemia  de la </a:t>
            </a:r>
            <a:r>
              <a:rPr lang="es-CO" sz="1800" dirty="0" err="1">
                <a:solidFill>
                  <a:schemeClr val="dk1"/>
                </a:solidFill>
                <a:latin typeface="Arial Narrow"/>
                <a:ea typeface="Arial Narrow"/>
                <a:cs typeface="Arial Narrow"/>
                <a:sym typeface="Arial Narrow"/>
              </a:rPr>
              <a:t>covid</a:t>
            </a:r>
            <a:r>
              <a:rPr lang="es-CO" sz="1800" dirty="0">
                <a:solidFill>
                  <a:schemeClr val="dk1"/>
                </a:solidFill>
                <a:latin typeface="Arial Narrow"/>
                <a:ea typeface="Arial Narrow"/>
                <a:cs typeface="Arial Narrow"/>
                <a:sym typeface="Arial Narrow"/>
              </a:rPr>
              <a:t> 19, el HLP siguió prestando los  servicios con estricto cumplimiento de protocolos de bioseguridad, gradualmente se fue restableciendo la atención. Para el año 2021 se fortalecen los procesos de demanda inducida y se logra una cobertura importante de un 80%  en la prevención de Cáncer de cuello uterino.</a:t>
            </a:r>
            <a:endParaRPr sz="1800" dirty="0">
              <a:solidFill>
                <a:schemeClr val="dk1"/>
              </a:solidFill>
              <a:latin typeface="Calibri"/>
              <a:ea typeface="Calibri"/>
              <a:cs typeface="Calibri"/>
              <a:sym typeface="Calibri"/>
            </a:endParaRPr>
          </a:p>
        </p:txBody>
      </p:sp>
      <p:pic>
        <p:nvPicPr>
          <p:cNvPr id="158" name="Google Shape;158;g1232735f067_0_41"/>
          <p:cNvPicPr preferRelativeResize="0"/>
          <p:nvPr/>
        </p:nvPicPr>
        <p:blipFill>
          <a:blip r:embed="rId3">
            <a:alphaModFix/>
          </a:blip>
          <a:stretch>
            <a:fillRect/>
          </a:stretch>
        </p:blipFill>
        <p:spPr>
          <a:xfrm>
            <a:off x="3126377" y="862149"/>
            <a:ext cx="6209212" cy="3309258"/>
          </a:xfrm>
          <a:prstGeom prst="rect">
            <a:avLst/>
          </a:prstGeom>
          <a:noFill/>
          <a:ln>
            <a:noFill/>
          </a:ln>
        </p:spPr>
      </p:pic>
    </p:spTree>
    <p:extLst>
      <p:ext uri="{BB962C8B-B14F-4D97-AF65-F5344CB8AC3E}">
        <p14:creationId xmlns:p14="http://schemas.microsoft.com/office/powerpoint/2010/main" val="2540645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1232735f067_0_52"/>
          <p:cNvSpPr txBox="1"/>
          <p:nvPr/>
        </p:nvSpPr>
        <p:spPr>
          <a:xfrm>
            <a:off x="1811383" y="4489275"/>
            <a:ext cx="10154194" cy="1389000"/>
          </a:xfrm>
          <a:prstGeom prst="rect">
            <a:avLst/>
          </a:prstGeom>
          <a:noFill/>
          <a:ln>
            <a:noFill/>
          </a:ln>
        </p:spPr>
        <p:txBody>
          <a:bodyPr spcFirstLastPara="1" wrap="square" lIns="91425" tIns="45700" rIns="91425" bIns="45700" anchor="ctr" anchorCtr="0">
            <a:normAutofit/>
          </a:bodyPr>
          <a:lstStyle/>
          <a:p>
            <a:pPr marL="0" lvl="0" indent="0" algn="just" rtl="0">
              <a:lnSpc>
                <a:spcPct val="115000"/>
              </a:lnSpc>
              <a:spcBef>
                <a:spcPts val="0"/>
              </a:spcBef>
              <a:spcAft>
                <a:spcPts val="0"/>
              </a:spcAft>
              <a:buClr>
                <a:schemeClr val="dk1"/>
              </a:buClr>
              <a:buSzPts val="1100"/>
              <a:buFont typeface="Arial"/>
              <a:buNone/>
            </a:pPr>
            <a:r>
              <a:rPr lang="es-CO" sz="1800" dirty="0">
                <a:solidFill>
                  <a:schemeClr val="dk1"/>
                </a:solidFill>
                <a:latin typeface="Arial Narrow"/>
                <a:ea typeface="Arial Narrow"/>
                <a:cs typeface="Arial Narrow"/>
                <a:sym typeface="Arial Narrow"/>
              </a:rPr>
              <a:t>En el cuadro de producción se observa un aumento  en estos cursos de vida, con relación al año 2020, a principios de 2021 se logró mayor captación a estos programas y se contó con el tamizaje de laboratorio de manera ágil lo que nos permitió  fortalecer las  rutas específicas de atención. Se garantizo la disponibilidad de métodos de planificación y se fortalecieron las atenciones en zona rural del Municipio.</a:t>
            </a:r>
            <a:endParaRPr sz="1800" dirty="0">
              <a:solidFill>
                <a:schemeClr val="dk1"/>
              </a:solidFill>
              <a:latin typeface="Arial Narrow"/>
              <a:ea typeface="Arial Narrow"/>
              <a:cs typeface="Arial Narrow"/>
              <a:sym typeface="Arial Narrow"/>
            </a:endParaRPr>
          </a:p>
          <a:p>
            <a:pPr marL="0" lvl="0" indent="0" algn="just" rtl="0">
              <a:lnSpc>
                <a:spcPct val="115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p:txBody>
      </p:sp>
      <p:sp>
        <p:nvSpPr>
          <p:cNvPr id="164" name="Google Shape;164;g1232735f067_0_52"/>
          <p:cNvSpPr txBox="1">
            <a:spLocks noGrp="1"/>
          </p:cNvSpPr>
          <p:nvPr>
            <p:ph type="title"/>
          </p:nvPr>
        </p:nvSpPr>
        <p:spPr>
          <a:xfrm>
            <a:off x="838200" y="623354"/>
            <a:ext cx="10515600" cy="40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dirty="0">
                <a:latin typeface="Arial Narrow" panose="020B0606020202030204" pitchFamily="34" charset="0"/>
              </a:rPr>
              <a:t>ATENCIÓN EN SALUD CURSOS DE VIDA JUVENTUD -ADULTEZ 2020-2021</a:t>
            </a:r>
            <a:endParaRPr sz="3200" dirty="0">
              <a:latin typeface="Arial Narrow" panose="020B0606020202030204" pitchFamily="34" charset="0"/>
            </a:endParaRPr>
          </a:p>
        </p:txBody>
      </p:sp>
      <p:pic>
        <p:nvPicPr>
          <p:cNvPr id="165" name="Google Shape;165;g1232735f067_0_52"/>
          <p:cNvPicPr preferRelativeResize="0"/>
          <p:nvPr/>
        </p:nvPicPr>
        <p:blipFill>
          <a:blip r:embed="rId3">
            <a:alphaModFix/>
          </a:blip>
          <a:stretch>
            <a:fillRect/>
          </a:stretch>
        </p:blipFill>
        <p:spPr>
          <a:xfrm>
            <a:off x="2608450" y="1225650"/>
            <a:ext cx="6642426" cy="3263624"/>
          </a:xfrm>
          <a:prstGeom prst="rect">
            <a:avLst/>
          </a:prstGeom>
          <a:noFill/>
          <a:ln>
            <a:noFill/>
          </a:ln>
        </p:spPr>
      </p:pic>
    </p:spTree>
    <p:extLst>
      <p:ext uri="{BB962C8B-B14F-4D97-AF65-F5344CB8AC3E}">
        <p14:creationId xmlns:p14="http://schemas.microsoft.com/office/powerpoint/2010/main" val="915422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1232735f067_0_67"/>
          <p:cNvSpPr txBox="1"/>
          <p:nvPr/>
        </p:nvSpPr>
        <p:spPr>
          <a:xfrm>
            <a:off x="1663337" y="4140650"/>
            <a:ext cx="10301738" cy="1680000"/>
          </a:xfrm>
          <a:prstGeom prst="rect">
            <a:avLst/>
          </a:prstGeom>
          <a:noFill/>
          <a:ln>
            <a:noFill/>
          </a:ln>
        </p:spPr>
        <p:txBody>
          <a:bodyPr spcFirstLastPara="1" wrap="square" lIns="91425" tIns="45700" rIns="91425" bIns="45700" anchor="ctr" anchorCtr="0">
            <a:normAutofit/>
          </a:bodyPr>
          <a:lstStyle/>
          <a:p>
            <a:pPr marL="0" lvl="0" indent="0" algn="just" rtl="0">
              <a:lnSpc>
                <a:spcPct val="95000"/>
              </a:lnSpc>
              <a:spcBef>
                <a:spcPts val="0"/>
              </a:spcBef>
              <a:spcAft>
                <a:spcPts val="0"/>
              </a:spcAft>
              <a:buClr>
                <a:schemeClr val="dk1"/>
              </a:buClr>
              <a:buSzPts val="770"/>
              <a:buFont typeface="Arial"/>
              <a:buNone/>
            </a:pPr>
            <a:r>
              <a:rPr lang="es-CO" sz="1800" dirty="0">
                <a:solidFill>
                  <a:schemeClr val="dk1"/>
                </a:solidFill>
                <a:latin typeface="Arial Narrow"/>
                <a:ea typeface="Arial Narrow"/>
                <a:cs typeface="Arial Narrow"/>
                <a:sym typeface="Arial Narrow"/>
              </a:rPr>
              <a:t>En el cuadro de producción se observa un aumento  en las consultas de control prenatal e infancia y primera infancia en el 2021 ,en relación al año 2020, teniendo en cuenta que el HLP siguió prestando sus servicios de manera remota, los cuales no permitieron lograr el cumplimiento de metas establecido para el año 2020; para el año 2021 se doblan los esfuerzo y se logra cumplir con la atención a gestantes, niños y niñas del Municipio, con un incremento del 48,32% </a:t>
            </a:r>
            <a:r>
              <a:rPr lang="es-CO" sz="1776" dirty="0">
                <a:solidFill>
                  <a:schemeClr val="dk1"/>
                </a:solidFill>
                <a:latin typeface="Arial Narrow"/>
                <a:ea typeface="Arial Narrow"/>
                <a:cs typeface="Arial Narrow"/>
                <a:sym typeface="Arial Narrow"/>
              </a:rPr>
              <a:t>.</a:t>
            </a:r>
            <a:endParaRPr sz="860" dirty="0">
              <a:solidFill>
                <a:schemeClr val="dk1"/>
              </a:solidFill>
              <a:latin typeface="Calibri"/>
              <a:ea typeface="Calibri"/>
              <a:cs typeface="Calibri"/>
              <a:sym typeface="Calibri"/>
            </a:endParaRPr>
          </a:p>
        </p:txBody>
      </p:sp>
      <p:sp>
        <p:nvSpPr>
          <p:cNvPr id="171" name="Google Shape;171;g1232735f067_0_67"/>
          <p:cNvSpPr txBox="1">
            <a:spLocks noGrp="1"/>
          </p:cNvSpPr>
          <p:nvPr>
            <p:ph type="title"/>
          </p:nvPr>
        </p:nvSpPr>
        <p:spPr>
          <a:xfrm>
            <a:off x="838200" y="232604"/>
            <a:ext cx="10515600" cy="40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dirty="0">
                <a:latin typeface="Arial Narrow" panose="020B0606020202030204" pitchFamily="34" charset="0"/>
              </a:rPr>
              <a:t>CONTROL PRENATAL </a:t>
            </a:r>
            <a:r>
              <a:rPr lang="es-CO" sz="3200" dirty="0" smtClean="0">
                <a:latin typeface="Arial Narrow" panose="020B0606020202030204" pitchFamily="34" charset="0"/>
              </a:rPr>
              <a:t> </a:t>
            </a:r>
            <a:r>
              <a:rPr lang="es-CO" sz="3200" dirty="0">
                <a:latin typeface="Arial Narrow" panose="020B0606020202030204" pitchFamily="34" charset="0"/>
              </a:rPr>
              <a:t>1RA INFANCIA E INFANCIA   2020-2021</a:t>
            </a:r>
            <a:endParaRPr sz="3200" dirty="0">
              <a:latin typeface="Arial Narrow" panose="020B0606020202030204" pitchFamily="34" charset="0"/>
            </a:endParaRPr>
          </a:p>
        </p:txBody>
      </p:sp>
      <p:pic>
        <p:nvPicPr>
          <p:cNvPr id="172" name="Google Shape;172;g1232735f067_0_67"/>
          <p:cNvPicPr preferRelativeResize="0"/>
          <p:nvPr/>
        </p:nvPicPr>
        <p:blipFill>
          <a:blip r:embed="rId3">
            <a:alphaModFix/>
          </a:blip>
          <a:stretch>
            <a:fillRect/>
          </a:stretch>
        </p:blipFill>
        <p:spPr>
          <a:xfrm>
            <a:off x="2464975" y="794504"/>
            <a:ext cx="6722707" cy="3346144"/>
          </a:xfrm>
          <a:prstGeom prst="rect">
            <a:avLst/>
          </a:prstGeom>
          <a:noFill/>
          <a:ln>
            <a:noFill/>
          </a:ln>
        </p:spPr>
      </p:pic>
    </p:spTree>
    <p:extLst>
      <p:ext uri="{BB962C8B-B14F-4D97-AF65-F5344CB8AC3E}">
        <p14:creationId xmlns:p14="http://schemas.microsoft.com/office/powerpoint/2010/main" val="3655711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232735f067_0_72"/>
          <p:cNvSpPr txBox="1"/>
          <p:nvPr/>
        </p:nvSpPr>
        <p:spPr>
          <a:xfrm>
            <a:off x="1676400" y="4754550"/>
            <a:ext cx="9964800" cy="984600"/>
          </a:xfrm>
          <a:prstGeom prst="rect">
            <a:avLst/>
          </a:prstGeom>
          <a:noFill/>
          <a:ln>
            <a:noFill/>
          </a:ln>
        </p:spPr>
        <p:txBody>
          <a:bodyPr spcFirstLastPara="1" wrap="square" lIns="91425" tIns="45700" rIns="91425" bIns="45700" anchor="ctr" anchorCtr="0">
            <a:noAutofit/>
          </a:bodyPr>
          <a:lstStyle/>
          <a:p>
            <a:pPr marL="0" lvl="0" indent="0" algn="just" rtl="0">
              <a:lnSpc>
                <a:spcPct val="95000"/>
              </a:lnSpc>
              <a:spcBef>
                <a:spcPts val="0"/>
              </a:spcBef>
              <a:spcAft>
                <a:spcPts val="0"/>
              </a:spcAft>
              <a:buClr>
                <a:schemeClr val="dk1"/>
              </a:buClr>
              <a:buSzPts val="688"/>
              <a:buFont typeface="Arial"/>
              <a:buNone/>
            </a:pPr>
            <a:r>
              <a:rPr lang="es-CO" dirty="0">
                <a:solidFill>
                  <a:schemeClr val="dk1"/>
                </a:solidFill>
                <a:latin typeface="Arial Narrow"/>
                <a:ea typeface="Arial Narrow"/>
                <a:cs typeface="Arial Narrow"/>
                <a:sym typeface="Arial Narrow"/>
              </a:rPr>
              <a:t>En el cuadro de producción se observa un aumento en  el programa de vacunación en el 2021 ,en relación al año 2020  debido a la situación que vivió el país con la llegada de la pandemia  de la </a:t>
            </a:r>
            <a:r>
              <a:rPr lang="es-CO" dirty="0" err="1">
                <a:solidFill>
                  <a:schemeClr val="dk1"/>
                </a:solidFill>
                <a:latin typeface="Arial Narrow"/>
                <a:ea typeface="Arial Narrow"/>
                <a:cs typeface="Arial Narrow"/>
                <a:sym typeface="Arial Narrow"/>
              </a:rPr>
              <a:t>covid</a:t>
            </a:r>
            <a:r>
              <a:rPr lang="es-CO" dirty="0">
                <a:solidFill>
                  <a:schemeClr val="dk1"/>
                </a:solidFill>
                <a:latin typeface="Arial Narrow"/>
                <a:ea typeface="Arial Narrow"/>
                <a:cs typeface="Arial Narrow"/>
                <a:sym typeface="Arial Narrow"/>
              </a:rPr>
              <a:t> 19 , se  tuvieron que modificar  algunos servicios en este caso se inició con el agendamiento cada 30 minutos para evitar aglomeraciones y permitir el distanciamiento social, no se lograron todas las jornadas nacionales de vacunación lo que disminuyó en alto porcentaje las metas, sin embargo poco a poco para el 2021  se iniciaron las jornadas Nacionales de vacunación  y se fueron normalizando los servicios lo que nos permitió realizar de igual manera jornadas de vacunación municipales  , brigadas de salud y barridos casa a casa  aun  con el mantenimiento de las normas de bioseguridad por pandemia.</a:t>
            </a:r>
            <a:endParaRPr dirty="0">
              <a:solidFill>
                <a:schemeClr val="dk1"/>
              </a:solidFill>
              <a:latin typeface="Arial Narrow"/>
              <a:ea typeface="Arial Narrow"/>
              <a:cs typeface="Arial Narrow"/>
              <a:sym typeface="Arial Narrow"/>
            </a:endParaRPr>
          </a:p>
          <a:p>
            <a:pPr marL="0" lvl="0" indent="0" algn="just" rtl="0">
              <a:lnSpc>
                <a:spcPct val="95000"/>
              </a:lnSpc>
              <a:spcBef>
                <a:spcPts val="0"/>
              </a:spcBef>
              <a:spcAft>
                <a:spcPts val="0"/>
              </a:spcAft>
              <a:buClr>
                <a:schemeClr val="dk1"/>
              </a:buClr>
              <a:buSzPts val="688"/>
              <a:buFont typeface="Arial"/>
              <a:buNone/>
            </a:pPr>
            <a:endParaRPr sz="1337" dirty="0">
              <a:solidFill>
                <a:schemeClr val="dk1"/>
              </a:solidFill>
              <a:latin typeface="Arial Narrow"/>
              <a:ea typeface="Arial Narrow"/>
              <a:cs typeface="Arial Narrow"/>
              <a:sym typeface="Arial Narrow"/>
            </a:endParaRPr>
          </a:p>
          <a:p>
            <a:pPr marL="0" marR="0" lvl="0" indent="0" algn="just" rtl="0">
              <a:lnSpc>
                <a:spcPct val="70000"/>
              </a:lnSpc>
              <a:spcBef>
                <a:spcPts val="0"/>
              </a:spcBef>
              <a:spcAft>
                <a:spcPts val="0"/>
              </a:spcAft>
              <a:buClr>
                <a:schemeClr val="dk1"/>
              </a:buClr>
              <a:buSzPts val="1125"/>
              <a:buFont typeface="Calibri"/>
              <a:buNone/>
            </a:pPr>
            <a:endParaRPr sz="1686" dirty="0">
              <a:solidFill>
                <a:schemeClr val="dk1"/>
              </a:solidFill>
              <a:latin typeface="Arial Narrow"/>
              <a:ea typeface="Arial Narrow"/>
              <a:cs typeface="Arial Narrow"/>
              <a:sym typeface="Arial Narrow"/>
            </a:endParaRPr>
          </a:p>
        </p:txBody>
      </p:sp>
      <p:sp>
        <p:nvSpPr>
          <p:cNvPr id="178" name="Google Shape;178;g1232735f067_0_72"/>
          <p:cNvSpPr txBox="1">
            <a:spLocks noGrp="1"/>
          </p:cNvSpPr>
          <p:nvPr>
            <p:ph type="title"/>
          </p:nvPr>
        </p:nvSpPr>
        <p:spPr>
          <a:xfrm>
            <a:off x="1125600" y="558201"/>
            <a:ext cx="10515600" cy="40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dirty="0">
                <a:latin typeface="Arial Narrow"/>
                <a:ea typeface="Arial Narrow"/>
                <a:cs typeface="Arial Narrow"/>
                <a:sym typeface="Arial Narrow"/>
              </a:rPr>
              <a:t>PROGRAMA AMPLIADO DE INMUNIZACIÓN PAI - VACUNACIÓN COVID-19 2020-2021</a:t>
            </a:r>
            <a:endParaRPr sz="3200" dirty="0">
              <a:latin typeface="Arial Narrow"/>
              <a:ea typeface="Arial Narrow"/>
              <a:cs typeface="Arial Narrow"/>
              <a:sym typeface="Arial Narrow"/>
            </a:endParaRPr>
          </a:p>
        </p:txBody>
      </p:sp>
      <p:pic>
        <p:nvPicPr>
          <p:cNvPr id="179" name="Google Shape;179;g1232735f067_0_72"/>
          <p:cNvPicPr preferRelativeResize="0"/>
          <p:nvPr/>
        </p:nvPicPr>
        <p:blipFill>
          <a:blip r:embed="rId3">
            <a:alphaModFix/>
          </a:blip>
          <a:stretch>
            <a:fillRect/>
          </a:stretch>
        </p:blipFill>
        <p:spPr>
          <a:xfrm>
            <a:off x="3161210" y="1271451"/>
            <a:ext cx="6261463" cy="3082835"/>
          </a:xfrm>
          <a:prstGeom prst="rect">
            <a:avLst/>
          </a:prstGeom>
          <a:noFill/>
          <a:ln>
            <a:noFill/>
          </a:ln>
        </p:spPr>
      </p:pic>
    </p:spTree>
    <p:extLst>
      <p:ext uri="{BB962C8B-B14F-4D97-AF65-F5344CB8AC3E}">
        <p14:creationId xmlns:p14="http://schemas.microsoft.com/office/powerpoint/2010/main" val="736699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232735f067_1_26"/>
          <p:cNvSpPr txBox="1"/>
          <p:nvPr/>
        </p:nvSpPr>
        <p:spPr>
          <a:xfrm>
            <a:off x="1558833" y="4502900"/>
            <a:ext cx="9794841"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alibri"/>
              <a:buNone/>
            </a:pPr>
            <a:r>
              <a:rPr lang="es-CO" sz="1800" b="0" i="0" u="none" strike="noStrike" cap="none" dirty="0">
                <a:solidFill>
                  <a:schemeClr val="dk1"/>
                </a:solidFill>
                <a:latin typeface="Arial Narrow" panose="020B0606020202030204" pitchFamily="34" charset="0"/>
                <a:ea typeface="Calibri"/>
                <a:cs typeface="Calibri"/>
                <a:sym typeface="Calibri"/>
              </a:rPr>
              <a:t>Con respecto  a los eventos de salud </a:t>
            </a:r>
            <a:r>
              <a:rPr lang="es-CO" sz="1800" dirty="0">
                <a:solidFill>
                  <a:schemeClr val="dk1"/>
                </a:solidFill>
                <a:latin typeface="Arial Narrow" panose="020B0606020202030204" pitchFamily="34" charset="0"/>
                <a:ea typeface="Calibri"/>
                <a:cs typeface="Calibri"/>
                <a:sym typeface="Calibri"/>
              </a:rPr>
              <a:t>pública</a:t>
            </a:r>
            <a:r>
              <a:rPr lang="es-CO" sz="1800" b="0" i="0" u="none" strike="noStrike" cap="none" dirty="0">
                <a:solidFill>
                  <a:schemeClr val="dk1"/>
                </a:solidFill>
                <a:latin typeface="Arial Narrow" panose="020B0606020202030204" pitchFamily="34" charset="0"/>
                <a:ea typeface="Calibri"/>
                <a:cs typeface="Calibri"/>
                <a:sym typeface="Calibri"/>
              </a:rPr>
              <a:t> de 20</a:t>
            </a:r>
            <a:r>
              <a:rPr lang="es-CO" sz="1800" dirty="0">
                <a:solidFill>
                  <a:schemeClr val="dk1"/>
                </a:solidFill>
                <a:latin typeface="Arial Narrow" panose="020B0606020202030204" pitchFamily="34" charset="0"/>
                <a:ea typeface="Calibri"/>
                <a:cs typeface="Calibri"/>
                <a:sym typeface="Calibri"/>
              </a:rPr>
              <a:t>20</a:t>
            </a:r>
            <a:r>
              <a:rPr lang="es-CO" sz="1800" b="0" i="0" u="none" strike="noStrike" cap="none" dirty="0">
                <a:solidFill>
                  <a:schemeClr val="dk1"/>
                </a:solidFill>
                <a:latin typeface="Arial Narrow" panose="020B0606020202030204" pitchFamily="34" charset="0"/>
                <a:ea typeface="Calibri"/>
                <a:cs typeface="Calibri"/>
                <a:sym typeface="Calibri"/>
              </a:rPr>
              <a:t> a 202</a:t>
            </a:r>
            <a:r>
              <a:rPr lang="es-CO" sz="1800" dirty="0">
                <a:solidFill>
                  <a:schemeClr val="dk1"/>
                </a:solidFill>
                <a:latin typeface="Arial Narrow" panose="020B0606020202030204" pitchFamily="34" charset="0"/>
                <a:ea typeface="Calibri"/>
                <a:cs typeface="Calibri"/>
                <a:sym typeface="Calibri"/>
              </a:rPr>
              <a:t>1</a:t>
            </a:r>
            <a:r>
              <a:rPr lang="es-CO" sz="1800" b="0" i="0" u="none" strike="noStrike" cap="none" dirty="0">
                <a:solidFill>
                  <a:schemeClr val="dk1"/>
                </a:solidFill>
                <a:latin typeface="Arial Narrow" panose="020B0606020202030204" pitchFamily="34" charset="0"/>
                <a:ea typeface="Calibri"/>
                <a:cs typeface="Calibri"/>
                <a:sym typeface="Calibri"/>
              </a:rPr>
              <a:t>, se </a:t>
            </a:r>
            <a:r>
              <a:rPr lang="es-CO" sz="1800" dirty="0">
                <a:solidFill>
                  <a:schemeClr val="dk1"/>
                </a:solidFill>
                <a:latin typeface="Arial Narrow" panose="020B0606020202030204" pitchFamily="34" charset="0"/>
                <a:ea typeface="Calibri"/>
                <a:cs typeface="Calibri"/>
                <a:sym typeface="Calibri"/>
              </a:rPr>
              <a:t>mantiene</a:t>
            </a:r>
            <a:r>
              <a:rPr lang="es-CO" sz="1800" b="0" i="0" u="none" strike="noStrike" cap="none" dirty="0">
                <a:solidFill>
                  <a:schemeClr val="dk1"/>
                </a:solidFill>
                <a:latin typeface="Arial Narrow" panose="020B0606020202030204" pitchFamily="34" charset="0"/>
                <a:ea typeface="Calibri"/>
                <a:cs typeface="Calibri"/>
                <a:sym typeface="Calibri"/>
              </a:rPr>
              <a:t> la </a:t>
            </a:r>
            <a:r>
              <a:rPr lang="es-CO" sz="1800" dirty="0">
                <a:solidFill>
                  <a:schemeClr val="dk1"/>
                </a:solidFill>
                <a:latin typeface="Arial Narrow" panose="020B0606020202030204" pitchFamily="34" charset="0"/>
                <a:ea typeface="Calibri"/>
                <a:cs typeface="Calibri"/>
                <a:sym typeface="Calibri"/>
              </a:rPr>
              <a:t>tendencia</a:t>
            </a:r>
            <a:r>
              <a:rPr lang="es-CO" sz="1800" b="0" i="0" u="none" strike="noStrike" cap="none" dirty="0">
                <a:solidFill>
                  <a:schemeClr val="dk1"/>
                </a:solidFill>
                <a:latin typeface="Arial Narrow" panose="020B0606020202030204" pitchFamily="34" charset="0"/>
                <a:ea typeface="Calibri"/>
                <a:cs typeface="Calibri"/>
                <a:sym typeface="Calibri"/>
              </a:rPr>
              <a:t> en aumento de los eventos respirat</a:t>
            </a:r>
            <a:r>
              <a:rPr lang="es-CO" sz="1800" dirty="0">
                <a:solidFill>
                  <a:schemeClr val="dk1"/>
                </a:solidFill>
                <a:latin typeface="Arial Narrow" panose="020B0606020202030204" pitchFamily="34" charset="0"/>
                <a:ea typeface="Calibri"/>
                <a:cs typeface="Calibri"/>
                <a:sym typeface="Calibri"/>
              </a:rPr>
              <a:t>orios por virus </a:t>
            </a:r>
            <a:r>
              <a:rPr lang="es-CO" sz="1800" b="0" i="0" u="none" strike="noStrike" cap="none" dirty="0">
                <a:solidFill>
                  <a:schemeClr val="dk1"/>
                </a:solidFill>
                <a:latin typeface="Arial Narrow" panose="020B0606020202030204" pitchFamily="34" charset="0"/>
                <a:ea typeface="Calibri"/>
                <a:cs typeface="Calibri"/>
                <a:sym typeface="Calibri"/>
              </a:rPr>
              <a:t>nuevo </a:t>
            </a:r>
            <a:r>
              <a:rPr lang="es-CO" sz="1800" b="0" i="0" u="none" strike="noStrike" cap="none" dirty="0" err="1">
                <a:solidFill>
                  <a:schemeClr val="dk1"/>
                </a:solidFill>
                <a:latin typeface="Arial Narrow" panose="020B0606020202030204" pitchFamily="34" charset="0"/>
                <a:ea typeface="Calibri"/>
                <a:cs typeface="Calibri"/>
                <a:sym typeface="Calibri"/>
              </a:rPr>
              <a:t>sars</a:t>
            </a:r>
            <a:r>
              <a:rPr lang="es-CO" sz="1800" b="0" i="0" u="none" strike="noStrike" cap="none" dirty="0">
                <a:solidFill>
                  <a:schemeClr val="dk1"/>
                </a:solidFill>
                <a:latin typeface="Arial Narrow" panose="020B0606020202030204" pitchFamily="34" charset="0"/>
                <a:ea typeface="Calibri"/>
                <a:cs typeface="Calibri"/>
                <a:sym typeface="Calibri"/>
              </a:rPr>
              <a:t> cov-2 ( </a:t>
            </a:r>
            <a:r>
              <a:rPr lang="es-CO" sz="1800" b="0" i="0" u="none" strike="noStrike" cap="none" dirty="0" err="1">
                <a:solidFill>
                  <a:schemeClr val="dk1"/>
                </a:solidFill>
                <a:latin typeface="Arial Narrow" panose="020B0606020202030204" pitchFamily="34" charset="0"/>
                <a:ea typeface="Calibri"/>
                <a:cs typeface="Calibri"/>
                <a:sym typeface="Calibri"/>
              </a:rPr>
              <a:t>covid</a:t>
            </a:r>
            <a:r>
              <a:rPr lang="es-CO" sz="1800" b="0" i="0" u="none" strike="noStrike" cap="none" dirty="0">
                <a:solidFill>
                  <a:schemeClr val="dk1"/>
                </a:solidFill>
                <a:latin typeface="Arial Narrow" panose="020B0606020202030204" pitchFamily="34" charset="0"/>
                <a:ea typeface="Calibri"/>
                <a:cs typeface="Calibri"/>
                <a:sym typeface="Calibri"/>
              </a:rPr>
              <a:t> 19)</a:t>
            </a:r>
            <a:r>
              <a:rPr lang="es-CO" sz="1800" dirty="0">
                <a:solidFill>
                  <a:schemeClr val="dk1"/>
                </a:solidFill>
                <a:latin typeface="Arial Narrow" panose="020B0606020202030204" pitchFamily="34" charset="0"/>
                <a:ea typeface="Calibri"/>
                <a:cs typeface="Calibri"/>
                <a:sym typeface="Calibri"/>
              </a:rPr>
              <a:t> y TB, </a:t>
            </a:r>
            <a:r>
              <a:rPr lang="es-CO" sz="1800" dirty="0" err="1">
                <a:solidFill>
                  <a:schemeClr val="dk1"/>
                </a:solidFill>
                <a:latin typeface="Arial Narrow" panose="020B0606020202030204" pitchFamily="34" charset="0"/>
                <a:ea typeface="Calibri"/>
                <a:cs typeface="Calibri"/>
                <a:sym typeface="Calibri"/>
              </a:rPr>
              <a:t>reportandose</a:t>
            </a:r>
            <a:r>
              <a:rPr lang="es-CO" sz="1800" dirty="0">
                <a:solidFill>
                  <a:schemeClr val="dk1"/>
                </a:solidFill>
                <a:latin typeface="Arial Narrow" panose="020B0606020202030204" pitchFamily="34" charset="0"/>
                <a:ea typeface="Calibri"/>
                <a:cs typeface="Calibri"/>
                <a:sym typeface="Calibri"/>
              </a:rPr>
              <a:t> 348 casos.</a:t>
            </a:r>
            <a:endParaRPr sz="1800" dirty="0">
              <a:solidFill>
                <a:schemeClr val="dk1"/>
              </a:solidFill>
              <a:latin typeface="Arial Narrow" panose="020B0606020202030204" pitchFamily="34" charset="0"/>
              <a:ea typeface="Calibri"/>
              <a:cs typeface="Calibri"/>
              <a:sym typeface="Calibri"/>
            </a:endParaRPr>
          </a:p>
          <a:p>
            <a:pPr marL="0" marR="0" lvl="0" indent="0" algn="just" rtl="0">
              <a:lnSpc>
                <a:spcPct val="90000"/>
              </a:lnSpc>
              <a:spcBef>
                <a:spcPts val="0"/>
              </a:spcBef>
              <a:spcAft>
                <a:spcPts val="0"/>
              </a:spcAft>
              <a:buClr>
                <a:schemeClr val="dk1"/>
              </a:buClr>
              <a:buSzPts val="1800"/>
              <a:buFont typeface="Calibri"/>
              <a:buNone/>
            </a:pPr>
            <a:r>
              <a:rPr lang="es-CO" sz="1800" dirty="0">
                <a:solidFill>
                  <a:schemeClr val="dk1"/>
                </a:solidFill>
                <a:latin typeface="Arial Narrow" panose="020B0606020202030204" pitchFamily="34" charset="0"/>
                <a:ea typeface="Calibri"/>
                <a:cs typeface="Calibri"/>
                <a:sym typeface="Calibri"/>
              </a:rPr>
              <a:t>Los</a:t>
            </a:r>
            <a:r>
              <a:rPr lang="es-CO" sz="1800" b="0" i="0" u="none" strike="noStrike" cap="none" dirty="0">
                <a:solidFill>
                  <a:schemeClr val="dk1"/>
                </a:solidFill>
                <a:latin typeface="Arial Narrow" panose="020B0606020202030204" pitchFamily="34" charset="0"/>
                <a:ea typeface="Calibri"/>
                <a:cs typeface="Calibri"/>
                <a:sym typeface="Calibri"/>
              </a:rPr>
              <a:t> eventos de violencia de </a:t>
            </a:r>
            <a:r>
              <a:rPr lang="es-CO" sz="1800" dirty="0">
                <a:solidFill>
                  <a:schemeClr val="dk1"/>
                </a:solidFill>
                <a:latin typeface="Arial Narrow" panose="020B0606020202030204" pitchFamily="34" charset="0"/>
                <a:ea typeface="Calibri"/>
                <a:cs typeface="Calibri"/>
                <a:sym typeface="Calibri"/>
              </a:rPr>
              <a:t>género incrementaron en un 39,7%, </a:t>
            </a:r>
            <a:r>
              <a:rPr lang="es-CO" sz="1800" b="0" i="0" u="none" strike="noStrike" cap="none" dirty="0">
                <a:solidFill>
                  <a:schemeClr val="dk1"/>
                </a:solidFill>
                <a:latin typeface="Arial Narrow" panose="020B0606020202030204" pitchFamily="34" charset="0"/>
                <a:ea typeface="Calibri"/>
                <a:cs typeface="Calibri"/>
                <a:sym typeface="Calibri"/>
              </a:rPr>
              <a:t> </a:t>
            </a:r>
            <a:r>
              <a:rPr lang="es-CO" sz="1800" dirty="0">
                <a:solidFill>
                  <a:schemeClr val="dk1"/>
                </a:solidFill>
                <a:latin typeface="Arial Narrow" panose="020B0606020202030204" pitchFamily="34" charset="0"/>
                <a:ea typeface="Calibri"/>
                <a:cs typeface="Calibri"/>
                <a:sym typeface="Calibri"/>
              </a:rPr>
              <a:t>con relación al año 2020, </a:t>
            </a:r>
            <a:r>
              <a:rPr lang="es-CO" sz="1800" b="0" i="0" u="none" strike="noStrike" cap="none" dirty="0">
                <a:solidFill>
                  <a:schemeClr val="dk1"/>
                </a:solidFill>
                <a:latin typeface="Arial Narrow" panose="020B0606020202030204" pitchFamily="34" charset="0"/>
                <a:ea typeface="Calibri"/>
                <a:cs typeface="Calibri"/>
                <a:sym typeface="Calibri"/>
              </a:rPr>
              <a:t>los casos de dengue se vieron disminuidos</a:t>
            </a:r>
            <a:r>
              <a:rPr lang="es-CO" sz="1800" dirty="0">
                <a:solidFill>
                  <a:schemeClr val="dk1"/>
                </a:solidFill>
                <a:latin typeface="Arial Narrow" panose="020B0606020202030204" pitchFamily="34" charset="0"/>
                <a:ea typeface="Calibri"/>
                <a:cs typeface="Calibri"/>
                <a:sym typeface="Calibri"/>
              </a:rPr>
              <a:t> en un 72,5%.</a:t>
            </a:r>
            <a:endParaRPr sz="1800" b="0" i="0" u="none" strike="noStrike" cap="none" dirty="0">
              <a:solidFill>
                <a:schemeClr val="dk1"/>
              </a:solidFill>
              <a:latin typeface="Arial Narrow" panose="020B0606020202030204" pitchFamily="34" charset="0"/>
              <a:ea typeface="Calibri"/>
              <a:cs typeface="Calibri"/>
              <a:sym typeface="Calibri"/>
            </a:endParaRPr>
          </a:p>
        </p:txBody>
      </p:sp>
      <p:pic>
        <p:nvPicPr>
          <p:cNvPr id="185" name="Google Shape;185;g1232735f067_1_26"/>
          <p:cNvPicPr preferRelativeResize="0"/>
          <p:nvPr/>
        </p:nvPicPr>
        <p:blipFill>
          <a:blip r:embed="rId3">
            <a:alphaModFix/>
          </a:blip>
          <a:stretch>
            <a:fillRect/>
          </a:stretch>
        </p:blipFill>
        <p:spPr>
          <a:xfrm>
            <a:off x="2412274" y="1027611"/>
            <a:ext cx="7846423" cy="3344092"/>
          </a:xfrm>
          <a:prstGeom prst="rect">
            <a:avLst/>
          </a:prstGeom>
          <a:noFill/>
          <a:ln>
            <a:noFill/>
          </a:ln>
        </p:spPr>
      </p:pic>
      <p:sp>
        <p:nvSpPr>
          <p:cNvPr id="186" name="Google Shape;186;g1232735f067_1_26"/>
          <p:cNvSpPr txBox="1">
            <a:spLocks noGrp="1"/>
          </p:cNvSpPr>
          <p:nvPr>
            <p:ph type="title"/>
          </p:nvPr>
        </p:nvSpPr>
        <p:spPr>
          <a:xfrm>
            <a:off x="838200" y="232604"/>
            <a:ext cx="10515600" cy="40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dirty="0">
                <a:latin typeface="Arial Narrow"/>
                <a:ea typeface="Arial Narrow"/>
                <a:cs typeface="Arial Narrow"/>
                <a:sym typeface="Arial Narrow"/>
              </a:rPr>
              <a:t>EVENTOS DE SALUD PÚBLICA 2020-2021</a:t>
            </a:r>
            <a:endParaRPr sz="3200" dirty="0">
              <a:latin typeface="Arial Narrow"/>
              <a:ea typeface="Arial Narrow"/>
              <a:cs typeface="Arial Narrow"/>
              <a:sym typeface="Arial Narrow"/>
            </a:endParaRPr>
          </a:p>
        </p:txBody>
      </p:sp>
    </p:spTree>
    <p:extLst>
      <p:ext uri="{BB962C8B-B14F-4D97-AF65-F5344CB8AC3E}">
        <p14:creationId xmlns:p14="http://schemas.microsoft.com/office/powerpoint/2010/main" val="1437079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1ba12efb01_0_8"/>
          <p:cNvSpPr txBox="1"/>
          <p:nvPr/>
        </p:nvSpPr>
        <p:spPr>
          <a:xfrm>
            <a:off x="1223650" y="379975"/>
            <a:ext cx="10089600" cy="24066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15000"/>
              </a:lnSpc>
              <a:spcBef>
                <a:spcPts val="0"/>
              </a:spcBef>
              <a:spcAft>
                <a:spcPts val="0"/>
              </a:spcAft>
              <a:buClr>
                <a:schemeClr val="dk1"/>
              </a:buClr>
              <a:buSzPts val="1100"/>
              <a:buFont typeface="Arial"/>
              <a:buNone/>
            </a:pPr>
            <a:r>
              <a:rPr lang="es-CO" sz="3500" b="1" dirty="0">
                <a:solidFill>
                  <a:srgbClr val="0070C0"/>
                </a:solidFill>
                <a:latin typeface="Arial Narrow" panose="020B0606020202030204" pitchFamily="34" charset="0"/>
              </a:rPr>
              <a:t>L</a:t>
            </a:r>
            <a:r>
              <a:rPr lang="es-CO" sz="3500" b="1" dirty="0" smtClean="0">
                <a:solidFill>
                  <a:srgbClr val="0070C0"/>
                </a:solidFill>
                <a:latin typeface="Arial Narrow" panose="020B0606020202030204" pitchFamily="34" charset="0"/>
              </a:rPr>
              <a:t>A </a:t>
            </a:r>
            <a:r>
              <a:rPr lang="es-CO" sz="3500" b="1" dirty="0">
                <a:solidFill>
                  <a:srgbClr val="0070C0"/>
                </a:solidFill>
                <a:latin typeface="Arial Narrow" panose="020B0606020202030204" pitchFamily="34" charset="0"/>
              </a:rPr>
              <a:t>ESE HOSPITAL LOCAL DE PIEDECUESTA ES UNA INSTITUCIÓN AMIGA DE LA MUJER Y LA INFANCIA INTEGRAL </a:t>
            </a:r>
            <a:endParaRPr sz="3500" b="1" dirty="0">
              <a:solidFill>
                <a:srgbClr val="0070C0"/>
              </a:solidFill>
              <a:latin typeface="Arial Narrow" panose="020B0606020202030204" pitchFamily="34" charset="0"/>
            </a:endParaRPr>
          </a:p>
          <a:p>
            <a:pPr marL="0" lvl="0" indent="0" algn="ctr" rtl="0">
              <a:lnSpc>
                <a:spcPct val="115000"/>
              </a:lnSpc>
              <a:spcBef>
                <a:spcPts val="0"/>
              </a:spcBef>
              <a:spcAft>
                <a:spcPts val="0"/>
              </a:spcAft>
              <a:buClr>
                <a:schemeClr val="dk1"/>
              </a:buClr>
              <a:buSzPts val="1100"/>
              <a:buFont typeface="Arial"/>
              <a:buNone/>
            </a:pPr>
            <a:r>
              <a:rPr lang="es-CO" sz="3500" b="1" dirty="0">
                <a:solidFill>
                  <a:srgbClr val="0070C0"/>
                </a:solidFill>
                <a:latin typeface="Arial Narrow" panose="020B0606020202030204" pitchFamily="34" charset="0"/>
              </a:rPr>
              <a:t>IAMII</a:t>
            </a:r>
            <a:endParaRPr sz="3500" b="1" dirty="0">
              <a:solidFill>
                <a:srgbClr val="0070C0"/>
              </a:solidFill>
              <a:latin typeface="Arial Narrow" panose="020B0606020202030204" pitchFamily="34" charset="0"/>
            </a:endParaRPr>
          </a:p>
        </p:txBody>
      </p:sp>
      <p:pic>
        <p:nvPicPr>
          <p:cNvPr id="192" name="Google Shape;192;g11ba12efb01_0_8"/>
          <p:cNvPicPr preferRelativeResize="0"/>
          <p:nvPr/>
        </p:nvPicPr>
        <p:blipFill rotWithShape="1">
          <a:blip r:embed="rId3">
            <a:alphaModFix/>
          </a:blip>
          <a:srcRect t="-50738"/>
          <a:stretch/>
        </p:blipFill>
        <p:spPr>
          <a:xfrm>
            <a:off x="2569575" y="1695250"/>
            <a:ext cx="7564799" cy="3947750"/>
          </a:xfrm>
          <a:prstGeom prst="rect">
            <a:avLst/>
          </a:prstGeom>
          <a:noFill/>
          <a:ln>
            <a:noFill/>
          </a:ln>
        </p:spPr>
      </p:pic>
    </p:spTree>
    <p:extLst>
      <p:ext uri="{BB962C8B-B14F-4D97-AF65-F5344CB8AC3E}">
        <p14:creationId xmlns:p14="http://schemas.microsoft.com/office/powerpoint/2010/main" val="421471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11ba12efb01_0_17"/>
          <p:cNvPicPr preferRelativeResize="0"/>
          <p:nvPr/>
        </p:nvPicPr>
        <p:blipFill>
          <a:blip r:embed="rId3">
            <a:alphaModFix/>
          </a:blip>
          <a:stretch>
            <a:fillRect/>
          </a:stretch>
        </p:blipFill>
        <p:spPr>
          <a:xfrm>
            <a:off x="3724662" y="1573325"/>
            <a:ext cx="4742675" cy="3926925"/>
          </a:xfrm>
          <a:prstGeom prst="rect">
            <a:avLst/>
          </a:prstGeom>
          <a:noFill/>
          <a:ln>
            <a:noFill/>
          </a:ln>
        </p:spPr>
      </p:pic>
      <p:sp>
        <p:nvSpPr>
          <p:cNvPr id="199" name="Google Shape;199;g11ba12efb01_0_17"/>
          <p:cNvSpPr txBox="1"/>
          <p:nvPr/>
        </p:nvSpPr>
        <p:spPr>
          <a:xfrm>
            <a:off x="1325525" y="538200"/>
            <a:ext cx="96792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2060"/>
              </a:buClr>
              <a:buSzPts val="4400"/>
              <a:buFont typeface="Corben"/>
              <a:buNone/>
            </a:pPr>
            <a:r>
              <a:rPr lang="es-CO" sz="4400" b="1" dirty="0">
                <a:solidFill>
                  <a:srgbClr val="002060"/>
                </a:solidFill>
                <a:latin typeface="Arial Narrow"/>
                <a:ea typeface="Arial Narrow"/>
                <a:cs typeface="Arial Narrow"/>
                <a:sym typeface="Arial Narrow"/>
              </a:rPr>
              <a:t>VIDEO IAMII</a:t>
            </a:r>
            <a:endParaRPr sz="4400" b="1" i="0" u="none" strike="noStrike" cap="none" dirty="0">
              <a:solidFill>
                <a:srgbClr val="002060"/>
              </a:solidFill>
              <a:latin typeface="Arial Narrow"/>
              <a:ea typeface="Arial Narrow"/>
              <a:cs typeface="Arial Narrow"/>
              <a:sym typeface="Arial Narrow"/>
            </a:endParaRPr>
          </a:p>
        </p:txBody>
      </p:sp>
    </p:spTree>
    <p:extLst>
      <p:ext uri="{BB962C8B-B14F-4D97-AF65-F5344CB8AC3E}">
        <p14:creationId xmlns:p14="http://schemas.microsoft.com/office/powerpoint/2010/main" val="95275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11ba12efb01_0_0"/>
          <p:cNvSpPr txBox="1"/>
          <p:nvPr/>
        </p:nvSpPr>
        <p:spPr>
          <a:xfrm>
            <a:off x="6976825" y="3667525"/>
            <a:ext cx="4890300" cy="1396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s-CO" sz="2500" b="1">
                <a:solidFill>
                  <a:schemeClr val="dk1"/>
                </a:solidFill>
                <a:latin typeface="Calibri"/>
                <a:ea typeface="Calibri"/>
                <a:cs typeface="Calibri"/>
                <a:sym typeface="Calibri"/>
              </a:rPr>
              <a:t>HORARIO DE ATENCIÓN</a:t>
            </a:r>
            <a:endParaRPr sz="25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None/>
            </a:pPr>
            <a:r>
              <a:rPr lang="es-CO" sz="2500" b="1">
                <a:solidFill>
                  <a:schemeClr val="dk1"/>
                </a:solidFill>
                <a:latin typeface="Calibri"/>
                <a:ea typeface="Calibri"/>
                <a:cs typeface="Calibri"/>
                <a:sym typeface="Calibri"/>
              </a:rPr>
              <a:t>LUNES  A VIERNES  :</a:t>
            </a:r>
            <a:endParaRPr sz="25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800"/>
              <a:buFont typeface="Calibri"/>
              <a:buNone/>
            </a:pPr>
            <a:r>
              <a:rPr lang="es-CO" sz="2500" b="1">
                <a:solidFill>
                  <a:schemeClr val="dk1"/>
                </a:solidFill>
                <a:latin typeface="Calibri"/>
                <a:ea typeface="Calibri"/>
                <a:cs typeface="Calibri"/>
                <a:sym typeface="Calibri"/>
              </a:rPr>
              <a:t> 7:00 AM A  11:00 AM Y DE 1:00 PM A 4:00 PM .</a:t>
            </a:r>
            <a:endParaRPr sz="25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800"/>
              <a:buFont typeface="Calibri"/>
              <a:buNone/>
            </a:pPr>
            <a:endParaRPr sz="2400" b="1">
              <a:solidFill>
                <a:schemeClr val="dk1"/>
              </a:solidFill>
              <a:latin typeface="Calibri"/>
              <a:ea typeface="Calibri"/>
              <a:cs typeface="Calibri"/>
              <a:sym typeface="Calibri"/>
            </a:endParaRPr>
          </a:p>
          <a:p>
            <a:pPr marL="0" marR="0" lvl="0" indent="0" algn="ctr" rtl="0">
              <a:lnSpc>
                <a:spcPct val="90000"/>
              </a:lnSpc>
              <a:spcBef>
                <a:spcPts val="0"/>
              </a:spcBef>
              <a:spcAft>
                <a:spcPts val="0"/>
              </a:spcAft>
              <a:buNone/>
            </a:pPr>
            <a:endParaRPr sz="4000" b="1">
              <a:solidFill>
                <a:schemeClr val="dk1"/>
              </a:solidFill>
              <a:latin typeface="Calibri"/>
              <a:ea typeface="Calibri"/>
              <a:cs typeface="Calibri"/>
              <a:sym typeface="Calibri"/>
            </a:endParaRPr>
          </a:p>
        </p:txBody>
      </p:sp>
      <p:sp>
        <p:nvSpPr>
          <p:cNvPr id="205" name="Google Shape;205;g11ba12efb01_0_0"/>
          <p:cNvSpPr txBox="1">
            <a:spLocks noGrp="1"/>
          </p:cNvSpPr>
          <p:nvPr>
            <p:ph type="title"/>
          </p:nvPr>
        </p:nvSpPr>
        <p:spPr>
          <a:xfrm>
            <a:off x="7030725" y="825425"/>
            <a:ext cx="4390500" cy="1641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s-CO" sz="3200" b="1" dirty="0">
                <a:latin typeface="Arial Narrow"/>
                <a:ea typeface="Arial Narrow"/>
                <a:cs typeface="Arial Narrow"/>
                <a:sym typeface="Arial Narrow"/>
              </a:rPr>
              <a:t>LÍNEAS DE ATENCIÓN PROMOCIÓN Y MANTENIMIENTO DE LA SALUD </a:t>
            </a:r>
            <a:endParaRPr sz="3200" b="1" dirty="0">
              <a:latin typeface="Arial Narrow"/>
              <a:ea typeface="Arial Narrow"/>
              <a:cs typeface="Arial Narrow"/>
              <a:sym typeface="Arial Narrow"/>
            </a:endParaRPr>
          </a:p>
        </p:txBody>
      </p:sp>
      <p:pic>
        <p:nvPicPr>
          <p:cNvPr id="206" name="Google Shape;206;g11ba12efb01_0_0"/>
          <p:cNvPicPr preferRelativeResize="0"/>
          <p:nvPr/>
        </p:nvPicPr>
        <p:blipFill>
          <a:blip r:embed="rId3">
            <a:alphaModFix/>
          </a:blip>
          <a:stretch>
            <a:fillRect/>
          </a:stretch>
        </p:blipFill>
        <p:spPr>
          <a:xfrm>
            <a:off x="341025" y="165875"/>
            <a:ext cx="5314725" cy="6635950"/>
          </a:xfrm>
          <a:prstGeom prst="rect">
            <a:avLst/>
          </a:prstGeom>
          <a:noFill/>
          <a:ln>
            <a:noFill/>
          </a:ln>
        </p:spPr>
      </p:pic>
    </p:spTree>
    <p:extLst>
      <p:ext uri="{BB962C8B-B14F-4D97-AF65-F5344CB8AC3E}">
        <p14:creationId xmlns:p14="http://schemas.microsoft.com/office/powerpoint/2010/main" val="1851328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1232735f067_0_0"/>
          <p:cNvSpPr txBox="1">
            <a:spLocks noGrp="1"/>
          </p:cNvSpPr>
          <p:nvPr>
            <p:ph type="title"/>
          </p:nvPr>
        </p:nvSpPr>
        <p:spPr>
          <a:xfrm>
            <a:off x="1880189" y="2247088"/>
            <a:ext cx="8624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orben"/>
              <a:buNone/>
            </a:pPr>
            <a:r>
              <a:rPr lang="es-CO" b="1" dirty="0">
                <a:solidFill>
                  <a:srgbClr val="002060"/>
                </a:solidFill>
                <a:latin typeface="Arial Narrow"/>
                <a:ea typeface="Arial Narrow"/>
                <a:cs typeface="Arial Narrow"/>
                <a:sym typeface="Arial Narrow"/>
              </a:rPr>
              <a:t>PRESTACIÓN DE SERVICIOS DE SALUD</a:t>
            </a:r>
            <a:endParaRPr b="1" dirty="0">
              <a:solidFill>
                <a:srgbClr val="002060"/>
              </a:solidFill>
              <a:latin typeface="Arial Narrow"/>
              <a:ea typeface="Arial Narrow"/>
              <a:cs typeface="Arial Narrow"/>
              <a:sym typeface="Arial Narrow"/>
            </a:endParaRPr>
          </a:p>
        </p:txBody>
      </p:sp>
    </p:spTree>
    <p:extLst>
      <p:ext uri="{BB962C8B-B14F-4D97-AF65-F5344CB8AC3E}">
        <p14:creationId xmlns:p14="http://schemas.microsoft.com/office/powerpoint/2010/main" val="4113187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xmlns="" id="{CE266426-FC68-43F4-BD34-21A3C032B03B}"/>
              </a:ext>
            </a:extLst>
          </p:cNvPr>
          <p:cNvSpPr txBox="1">
            <a:spLocks/>
          </p:cNvSpPr>
          <p:nvPr/>
        </p:nvSpPr>
        <p:spPr>
          <a:xfrm>
            <a:off x="1643269" y="2884633"/>
            <a:ext cx="8905461" cy="744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rgbClr val="002060"/>
                </a:solidFill>
                <a:latin typeface="Arial Narrow" panose="020B0606020202030204" pitchFamily="34" charset="0"/>
              </a:rPr>
              <a:t>ASPECTOS FINANCIEROS</a:t>
            </a:r>
          </a:p>
        </p:txBody>
      </p:sp>
    </p:spTree>
    <p:extLst>
      <p:ext uri="{BB962C8B-B14F-4D97-AF65-F5344CB8AC3E}">
        <p14:creationId xmlns:p14="http://schemas.microsoft.com/office/powerpoint/2010/main" val="2054956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20EE5E0A-2FF2-4B87-9BF9-8884E1F7CC65}"/>
              </a:ext>
            </a:extLst>
          </p:cNvPr>
          <p:cNvSpPr txBox="1">
            <a:spLocks/>
          </p:cNvSpPr>
          <p:nvPr/>
        </p:nvSpPr>
        <p:spPr>
          <a:xfrm>
            <a:off x="1372153" y="2745850"/>
            <a:ext cx="9640401" cy="24666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dirty="0">
                <a:latin typeface="Arial Narrow" panose="020B0606020202030204" pitchFamily="34" charset="0"/>
              </a:rPr>
              <a:t>El Sector Salud ha sido uno de los sectores mas golpeados a raíz de las consecuencias que ha traído la  PANDEMIA COVID -19, adicional a esto desde el 2019 hemos presentado liquidaciones por parte de EPS y la ESE Hospital Local de Piedecuesta, no fue ajena  a dichas consecuencias, sin embargo se tomaron medidas administrativas tendiente a mitigar las mismas, salvaguardando  a la Institución desde el punto de vista operativo como administrativo.</a:t>
            </a:r>
          </a:p>
        </p:txBody>
      </p:sp>
      <p:sp>
        <p:nvSpPr>
          <p:cNvPr id="5" name="Marcador de contenido 2">
            <a:extLst>
              <a:ext uri="{FF2B5EF4-FFF2-40B4-BE49-F238E27FC236}">
                <a16:creationId xmlns:a16="http://schemas.microsoft.com/office/drawing/2014/main" xmlns="" id="{ECCBEA1E-14A6-4DEE-9BE7-027082FB7831}"/>
              </a:ext>
            </a:extLst>
          </p:cNvPr>
          <p:cNvSpPr txBox="1">
            <a:spLocks/>
          </p:cNvSpPr>
          <p:nvPr/>
        </p:nvSpPr>
        <p:spPr>
          <a:xfrm>
            <a:off x="1372154" y="1237421"/>
            <a:ext cx="9640401" cy="133349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s-CO" sz="2800" dirty="0">
                <a:solidFill>
                  <a:schemeClr val="tx1"/>
                </a:solidFill>
                <a:latin typeface="Arial Narrow" panose="020B0606020202030204" pitchFamily="34" charset="0"/>
              </a:rPr>
              <a:t>A continuación se presenta  el comportamiento financiero de la entidad durante la vigencia 2021, haciendo un análisis comparativo con la vigencia 2020</a:t>
            </a:r>
            <a:r>
              <a:rPr lang="es-CO" sz="2800" dirty="0">
                <a:solidFill>
                  <a:schemeClr val="tx1"/>
                </a:solidFill>
              </a:rPr>
              <a:t>.</a:t>
            </a:r>
          </a:p>
        </p:txBody>
      </p:sp>
    </p:spTree>
    <p:extLst>
      <p:ext uri="{BB962C8B-B14F-4D97-AF65-F5344CB8AC3E}">
        <p14:creationId xmlns:p14="http://schemas.microsoft.com/office/powerpoint/2010/main" val="657528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BDEA52F6-0ECB-4487-94AD-75E1AE220863}"/>
              </a:ext>
            </a:extLst>
          </p:cNvPr>
          <p:cNvPicPr>
            <a:picLocks noChangeAspect="1"/>
          </p:cNvPicPr>
          <p:nvPr/>
        </p:nvPicPr>
        <p:blipFill>
          <a:blip r:embed="rId2"/>
          <a:stretch>
            <a:fillRect/>
          </a:stretch>
        </p:blipFill>
        <p:spPr>
          <a:xfrm>
            <a:off x="3568356" y="1480102"/>
            <a:ext cx="4504490" cy="3039648"/>
          </a:xfrm>
          <a:prstGeom prst="rect">
            <a:avLst/>
          </a:prstGeom>
          <a:ln>
            <a:noFill/>
          </a:ln>
          <a:effectLst>
            <a:outerShdw blurRad="190500" algn="tl" rotWithShape="0">
              <a:srgbClr val="000000">
                <a:alpha val="70000"/>
              </a:srgbClr>
            </a:outerShdw>
          </a:effectLst>
        </p:spPr>
      </p:pic>
      <p:sp>
        <p:nvSpPr>
          <p:cNvPr id="8" name="Título 1">
            <a:extLst>
              <a:ext uri="{FF2B5EF4-FFF2-40B4-BE49-F238E27FC236}">
                <a16:creationId xmlns:a16="http://schemas.microsoft.com/office/drawing/2014/main" xmlns="" id="{B1E8A013-BAE5-4BCF-A81D-B8F976921F67}"/>
              </a:ext>
            </a:extLst>
          </p:cNvPr>
          <p:cNvSpPr txBox="1">
            <a:spLocks/>
          </p:cNvSpPr>
          <p:nvPr/>
        </p:nvSpPr>
        <p:spPr>
          <a:xfrm>
            <a:off x="1338469" y="496958"/>
            <a:ext cx="10164418" cy="78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4000" b="1" dirty="0">
                <a:solidFill>
                  <a:srgbClr val="002060"/>
                </a:solidFill>
                <a:latin typeface="Arial Narrow" panose="020B0606020202030204" pitchFamily="34" charset="0"/>
              </a:rPr>
              <a:t>VENTA DE SERVICIOS DE SALUD </a:t>
            </a:r>
          </a:p>
        </p:txBody>
      </p:sp>
      <p:sp>
        <p:nvSpPr>
          <p:cNvPr id="9" name="Título 6">
            <a:extLst>
              <a:ext uri="{FF2B5EF4-FFF2-40B4-BE49-F238E27FC236}">
                <a16:creationId xmlns:a16="http://schemas.microsoft.com/office/drawing/2014/main" xmlns="" id="{F9AA3422-FEA5-4252-9885-1CD161B68210}"/>
              </a:ext>
            </a:extLst>
          </p:cNvPr>
          <p:cNvSpPr>
            <a:spLocks noGrp="1"/>
          </p:cNvSpPr>
          <p:nvPr>
            <p:ph type="title"/>
          </p:nvPr>
        </p:nvSpPr>
        <p:spPr>
          <a:xfrm>
            <a:off x="1828568" y="4721016"/>
            <a:ext cx="8948042" cy="1375745"/>
          </a:xfrm>
        </p:spPr>
        <p:txBody>
          <a:bodyPr>
            <a:noAutofit/>
          </a:bodyPr>
          <a:lstStyle/>
          <a:p>
            <a:pPr algn="just"/>
            <a:r>
              <a:rPr lang="es-MX" sz="2000" dirty="0">
                <a:latin typeface="+mn-lt"/>
                <a:cs typeface="Arial" panose="020B0604020202020204" pitchFamily="34" charset="0"/>
              </a:rPr>
              <a:t/>
            </a:r>
            <a:br>
              <a:rPr lang="es-MX" sz="2000" dirty="0">
                <a:latin typeface="+mn-lt"/>
                <a:cs typeface="Arial" panose="020B0604020202020204" pitchFamily="34" charset="0"/>
              </a:rPr>
            </a:br>
            <a:r>
              <a:rPr lang="es-MX" sz="1800" dirty="0">
                <a:latin typeface="Arial Narrow" panose="020B0606020202030204" pitchFamily="34" charset="0"/>
                <a:cs typeface="Arial" panose="020B0604020202020204" pitchFamily="34" charset="0"/>
              </a:rPr>
              <a:t>A pesar de la liquidación de COMPARTA y que estos usuarios fueron asignados  a IPS privadas no se refleja afectación en la facturación de la vigencia 2021, adicionalmente se levanto el periodo de aislamiento por pandemia en el Ministerio de Salud y Protección Social.</a:t>
            </a:r>
            <a:br>
              <a:rPr lang="es-MX" sz="1800" dirty="0">
                <a:latin typeface="Arial Narrow" panose="020B0606020202030204" pitchFamily="34" charset="0"/>
                <a:cs typeface="Arial" panose="020B0604020202020204" pitchFamily="34" charset="0"/>
              </a:rPr>
            </a:br>
            <a:r>
              <a:rPr lang="es-MX" sz="2000" dirty="0">
                <a:latin typeface="+mn-lt"/>
                <a:cs typeface="Arial" panose="020B0604020202020204" pitchFamily="34" charset="0"/>
              </a:rPr>
              <a:t/>
            </a:r>
            <a:br>
              <a:rPr lang="es-MX" sz="2000" dirty="0">
                <a:latin typeface="+mn-lt"/>
                <a:cs typeface="Arial" panose="020B0604020202020204" pitchFamily="34" charset="0"/>
              </a:rPr>
            </a:br>
            <a:endParaRPr lang="es-CO" sz="2000" dirty="0">
              <a:latin typeface="+mn-lt"/>
              <a:cs typeface="Arial" panose="020B0604020202020204" pitchFamily="34" charset="0"/>
            </a:endParaRPr>
          </a:p>
        </p:txBody>
      </p:sp>
    </p:spTree>
    <p:extLst>
      <p:ext uri="{BB962C8B-B14F-4D97-AF65-F5344CB8AC3E}">
        <p14:creationId xmlns:p14="http://schemas.microsoft.com/office/powerpoint/2010/main" val="3662609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8F578398-9752-4813-B396-91E63FE253B0}"/>
              </a:ext>
            </a:extLst>
          </p:cNvPr>
          <p:cNvSpPr txBox="1">
            <a:spLocks/>
          </p:cNvSpPr>
          <p:nvPr/>
        </p:nvSpPr>
        <p:spPr>
          <a:xfrm>
            <a:off x="1338469" y="496958"/>
            <a:ext cx="10164418" cy="78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4000" b="1" dirty="0">
                <a:solidFill>
                  <a:srgbClr val="002060"/>
                </a:solidFill>
                <a:latin typeface="Arial Narrow" panose="020B0606020202030204" pitchFamily="34" charset="0"/>
              </a:rPr>
              <a:t>COMPORTAMIENTO DEL RECAUDO</a:t>
            </a:r>
          </a:p>
        </p:txBody>
      </p:sp>
      <p:pic>
        <p:nvPicPr>
          <p:cNvPr id="6" name="Imagen 5">
            <a:extLst>
              <a:ext uri="{FF2B5EF4-FFF2-40B4-BE49-F238E27FC236}">
                <a16:creationId xmlns:a16="http://schemas.microsoft.com/office/drawing/2014/main" xmlns="" id="{153C3EFF-C429-4192-801E-F9600F241A76}"/>
              </a:ext>
            </a:extLst>
          </p:cNvPr>
          <p:cNvPicPr>
            <a:picLocks noChangeAspect="1"/>
          </p:cNvPicPr>
          <p:nvPr/>
        </p:nvPicPr>
        <p:blipFill>
          <a:blip r:embed="rId2"/>
          <a:stretch>
            <a:fillRect/>
          </a:stretch>
        </p:blipFill>
        <p:spPr>
          <a:xfrm>
            <a:off x="3547648" y="1278836"/>
            <a:ext cx="4880735" cy="3292468"/>
          </a:xfrm>
          <a:prstGeom prst="rect">
            <a:avLst/>
          </a:prstGeom>
        </p:spPr>
      </p:pic>
      <p:sp>
        <p:nvSpPr>
          <p:cNvPr id="9" name="CuadroTexto 8">
            <a:extLst>
              <a:ext uri="{FF2B5EF4-FFF2-40B4-BE49-F238E27FC236}">
                <a16:creationId xmlns:a16="http://schemas.microsoft.com/office/drawing/2014/main" xmlns="" id="{E673C587-D42C-4060-9A4A-CBB851E1E894}"/>
              </a:ext>
            </a:extLst>
          </p:cNvPr>
          <p:cNvSpPr txBox="1"/>
          <p:nvPr/>
        </p:nvSpPr>
        <p:spPr>
          <a:xfrm>
            <a:off x="1715589" y="4783795"/>
            <a:ext cx="8938908" cy="1138773"/>
          </a:xfrm>
          <a:prstGeom prst="rect">
            <a:avLst/>
          </a:prstGeom>
          <a:noFill/>
        </p:spPr>
        <p:txBody>
          <a:bodyPr wrap="square" rtlCol="0">
            <a:spAutoFit/>
          </a:bodyPr>
          <a:lstStyle/>
          <a:p>
            <a:pPr algn="just"/>
            <a:r>
              <a:rPr lang="es-CO" sz="1800" dirty="0"/>
              <a:t>Se evidenció un aumento del 2% en el recaudo durante el año 2021; y así mismo los compromisos que se adquirieron en la recuperación de cartera para ese año fueron positivos y nos ayuda con los compromisos de pago adquiridos en la institución. </a:t>
            </a:r>
          </a:p>
          <a:p>
            <a:pPr algn="just"/>
            <a:endParaRPr lang="es-CO" dirty="0"/>
          </a:p>
        </p:txBody>
      </p:sp>
    </p:spTree>
    <p:extLst>
      <p:ext uri="{BB962C8B-B14F-4D97-AF65-F5344CB8AC3E}">
        <p14:creationId xmlns:p14="http://schemas.microsoft.com/office/powerpoint/2010/main" val="682527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229EE9AA-5617-431C-ABBA-8CE817333706}"/>
              </a:ext>
            </a:extLst>
          </p:cNvPr>
          <p:cNvSpPr txBox="1">
            <a:spLocks/>
          </p:cNvSpPr>
          <p:nvPr/>
        </p:nvSpPr>
        <p:spPr>
          <a:xfrm>
            <a:off x="1099930" y="496958"/>
            <a:ext cx="10402957" cy="78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800" b="1" dirty="0">
                <a:solidFill>
                  <a:srgbClr val="002060"/>
                </a:solidFill>
                <a:latin typeface="Arial Narrow" panose="020B0606020202030204" pitchFamily="34" charset="0"/>
              </a:rPr>
              <a:t>COMPORTAMIENTO DEL COMPROMISO</a:t>
            </a:r>
          </a:p>
        </p:txBody>
      </p:sp>
      <p:pic>
        <p:nvPicPr>
          <p:cNvPr id="5" name="Imagen 4">
            <a:extLst>
              <a:ext uri="{FF2B5EF4-FFF2-40B4-BE49-F238E27FC236}">
                <a16:creationId xmlns="" xmlns:a16="http://schemas.microsoft.com/office/drawing/2014/main" id="{D0A18D24-5778-4C35-BF63-6EEF61E8E289}"/>
              </a:ext>
            </a:extLst>
          </p:cNvPr>
          <p:cNvPicPr>
            <a:picLocks noChangeAspect="1"/>
          </p:cNvPicPr>
          <p:nvPr/>
        </p:nvPicPr>
        <p:blipFill>
          <a:blip r:embed="rId2"/>
          <a:stretch>
            <a:fillRect/>
          </a:stretch>
        </p:blipFill>
        <p:spPr>
          <a:xfrm>
            <a:off x="3536484" y="1278836"/>
            <a:ext cx="4170602" cy="2840318"/>
          </a:xfrm>
          <a:prstGeom prst="rect">
            <a:avLst/>
          </a:prstGeom>
        </p:spPr>
      </p:pic>
      <p:sp>
        <p:nvSpPr>
          <p:cNvPr id="6" name="Marcador de contenido 2">
            <a:extLst>
              <a:ext uri="{FF2B5EF4-FFF2-40B4-BE49-F238E27FC236}">
                <a16:creationId xmlns="" xmlns:a16="http://schemas.microsoft.com/office/drawing/2014/main" id="{32F04380-E44B-4718-9994-1AF6B774C637}"/>
              </a:ext>
            </a:extLst>
          </p:cNvPr>
          <p:cNvSpPr txBox="1">
            <a:spLocks/>
          </p:cNvSpPr>
          <p:nvPr/>
        </p:nvSpPr>
        <p:spPr>
          <a:xfrm>
            <a:off x="1776549" y="4192041"/>
            <a:ext cx="9398063" cy="1417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1800" dirty="0">
                <a:latin typeface="Arial Narrow" panose="020B0606020202030204" pitchFamily="34" charset="0"/>
              </a:rPr>
              <a:t>Este comportamiento en la vigencia del 2021 presentó un aumento en el gasto; sin embargo es importante resaltar que se realizó una inversión representativa en compra de equipos médicos para la prestación de servicios de salud; financiados un 90% con recursos girados por parte del Ministerio de Salud. </a:t>
            </a:r>
          </a:p>
          <a:p>
            <a:pPr marL="0" indent="0" algn="just">
              <a:buFont typeface="Arial" panose="020B0604020202020204" pitchFamily="34" charset="0"/>
              <a:buNone/>
            </a:pPr>
            <a:r>
              <a:rPr lang="es-CO" sz="1800" dirty="0">
                <a:latin typeface="Arial Narrow" panose="020B0606020202030204" pitchFamily="34" charset="0"/>
              </a:rPr>
              <a:t>También se realizo fortalecimiento en la contratación del personal asistencial, siendo esto lo mas importante para la institución</a:t>
            </a:r>
            <a:r>
              <a:rPr lang="es-CO" sz="1800" dirty="0"/>
              <a:t>. </a:t>
            </a:r>
          </a:p>
        </p:txBody>
      </p:sp>
    </p:spTree>
    <p:extLst>
      <p:ext uri="{BB962C8B-B14F-4D97-AF65-F5344CB8AC3E}">
        <p14:creationId xmlns:p14="http://schemas.microsoft.com/office/powerpoint/2010/main" val="257012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8DE3900E-93C9-4DC6-B1F8-E9168F3F23A4}"/>
              </a:ext>
            </a:extLst>
          </p:cNvPr>
          <p:cNvSpPr txBox="1">
            <a:spLocks/>
          </p:cNvSpPr>
          <p:nvPr/>
        </p:nvSpPr>
        <p:spPr>
          <a:xfrm>
            <a:off x="1099930" y="496958"/>
            <a:ext cx="10402957" cy="78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4000" b="1" dirty="0">
                <a:solidFill>
                  <a:srgbClr val="002060"/>
                </a:solidFill>
                <a:latin typeface="Arial Narrow" panose="020B0606020202030204" pitchFamily="34" charset="0"/>
              </a:rPr>
              <a:t>COMPORTAMIENTO DEL PASIVO</a:t>
            </a:r>
          </a:p>
        </p:txBody>
      </p:sp>
      <p:pic>
        <p:nvPicPr>
          <p:cNvPr id="6" name="Imagen 5">
            <a:extLst>
              <a:ext uri="{FF2B5EF4-FFF2-40B4-BE49-F238E27FC236}">
                <a16:creationId xmlns:a16="http://schemas.microsoft.com/office/drawing/2014/main" xmlns="" id="{E91D3B61-3C8F-474C-9380-3D0D3B0F1EFA}"/>
              </a:ext>
            </a:extLst>
          </p:cNvPr>
          <p:cNvPicPr>
            <a:picLocks noChangeAspect="1"/>
          </p:cNvPicPr>
          <p:nvPr/>
        </p:nvPicPr>
        <p:blipFill>
          <a:blip r:embed="rId2"/>
          <a:stretch>
            <a:fillRect/>
          </a:stretch>
        </p:blipFill>
        <p:spPr>
          <a:xfrm>
            <a:off x="3606455" y="1278836"/>
            <a:ext cx="4676154" cy="3117436"/>
          </a:xfrm>
          <a:prstGeom prst="rect">
            <a:avLst/>
          </a:prstGeom>
        </p:spPr>
      </p:pic>
      <p:sp>
        <p:nvSpPr>
          <p:cNvPr id="7" name="CuadroTexto 6">
            <a:extLst>
              <a:ext uri="{FF2B5EF4-FFF2-40B4-BE49-F238E27FC236}">
                <a16:creationId xmlns:a16="http://schemas.microsoft.com/office/drawing/2014/main" xmlns="" id="{744588A8-2DED-4BFC-B88A-B79D781D5670}"/>
              </a:ext>
            </a:extLst>
          </p:cNvPr>
          <p:cNvSpPr txBox="1"/>
          <p:nvPr/>
        </p:nvSpPr>
        <p:spPr>
          <a:xfrm>
            <a:off x="2098766" y="4690162"/>
            <a:ext cx="8608622" cy="923330"/>
          </a:xfrm>
          <a:prstGeom prst="rect">
            <a:avLst/>
          </a:prstGeom>
          <a:noFill/>
        </p:spPr>
        <p:txBody>
          <a:bodyPr wrap="square" rtlCol="0">
            <a:spAutoFit/>
          </a:bodyPr>
          <a:lstStyle/>
          <a:p>
            <a:pPr algn="just"/>
            <a:r>
              <a:rPr lang="es-CO" sz="1800" dirty="0">
                <a:latin typeface="Arial Narrow" panose="020B0606020202030204" pitchFamily="34" charset="0"/>
              </a:rPr>
              <a:t>Se evidencia un aumento representativo para el año 2021 y esto se debe al incumplimiento de pago por parte de las EPS; la liquidación de las mismas afectando el flujo de dicho pasivo este será cancelado en la vigencia 2022 con la recuperación de cartera.</a:t>
            </a:r>
          </a:p>
        </p:txBody>
      </p:sp>
    </p:spTree>
    <p:extLst>
      <p:ext uri="{BB962C8B-B14F-4D97-AF65-F5344CB8AC3E}">
        <p14:creationId xmlns:p14="http://schemas.microsoft.com/office/powerpoint/2010/main" val="409297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B029A3FD-34D3-4B19-B049-7F01962C9945}"/>
              </a:ext>
            </a:extLst>
          </p:cNvPr>
          <p:cNvSpPr txBox="1">
            <a:spLocks/>
          </p:cNvSpPr>
          <p:nvPr/>
        </p:nvSpPr>
        <p:spPr>
          <a:xfrm>
            <a:off x="894521" y="801758"/>
            <a:ext cx="10402957" cy="781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4000" b="1" dirty="0">
                <a:solidFill>
                  <a:srgbClr val="002060"/>
                </a:solidFill>
                <a:latin typeface="Arial Narrow" panose="020B0606020202030204" pitchFamily="34" charset="0"/>
              </a:rPr>
              <a:t>RECAUDO VS COMPROMISO</a:t>
            </a:r>
          </a:p>
        </p:txBody>
      </p:sp>
      <p:pic>
        <p:nvPicPr>
          <p:cNvPr id="5" name="Imagen 4">
            <a:extLst>
              <a:ext uri="{FF2B5EF4-FFF2-40B4-BE49-F238E27FC236}">
                <a16:creationId xmlns:a16="http://schemas.microsoft.com/office/drawing/2014/main" xmlns="" id="{B9366549-E4C9-43F1-9A79-FC96350E830D}"/>
              </a:ext>
            </a:extLst>
          </p:cNvPr>
          <p:cNvPicPr>
            <a:picLocks noChangeAspect="1"/>
          </p:cNvPicPr>
          <p:nvPr/>
        </p:nvPicPr>
        <p:blipFill>
          <a:blip r:embed="rId2"/>
          <a:stretch>
            <a:fillRect/>
          </a:stretch>
        </p:blipFill>
        <p:spPr>
          <a:xfrm>
            <a:off x="1419455" y="1987826"/>
            <a:ext cx="9089518" cy="1934818"/>
          </a:xfrm>
          <a:prstGeom prst="rect">
            <a:avLst/>
          </a:prstGeom>
        </p:spPr>
      </p:pic>
      <p:sp>
        <p:nvSpPr>
          <p:cNvPr id="6" name="CuadroTexto 5">
            <a:extLst>
              <a:ext uri="{FF2B5EF4-FFF2-40B4-BE49-F238E27FC236}">
                <a16:creationId xmlns:a16="http://schemas.microsoft.com/office/drawing/2014/main" xmlns="" id="{7EA38563-8A0D-49E7-9689-650DACF9F98F}"/>
              </a:ext>
            </a:extLst>
          </p:cNvPr>
          <p:cNvSpPr txBox="1"/>
          <p:nvPr/>
        </p:nvSpPr>
        <p:spPr>
          <a:xfrm>
            <a:off x="1392213" y="4171005"/>
            <a:ext cx="9407572" cy="861774"/>
          </a:xfrm>
          <a:prstGeom prst="rect">
            <a:avLst/>
          </a:prstGeom>
          <a:noFill/>
        </p:spPr>
        <p:txBody>
          <a:bodyPr wrap="square" rtlCol="0">
            <a:spAutoFit/>
          </a:bodyPr>
          <a:lstStyle/>
          <a:p>
            <a:pPr algn="just"/>
            <a:r>
              <a:rPr lang="es-CO" sz="1800" dirty="0">
                <a:latin typeface="Arial Narrow" panose="020B0606020202030204" pitchFamily="34" charset="0"/>
              </a:rPr>
              <a:t>De acuerdo a la información suministrada en el compromiso este comparativo refleja negativo por la compra de equipos para una mejor prestación en el servicio. </a:t>
            </a:r>
          </a:p>
          <a:p>
            <a:pPr algn="just"/>
            <a:endParaRPr lang="es-CO" dirty="0"/>
          </a:p>
        </p:txBody>
      </p:sp>
    </p:spTree>
    <p:extLst>
      <p:ext uri="{BB962C8B-B14F-4D97-AF65-F5344CB8AC3E}">
        <p14:creationId xmlns:p14="http://schemas.microsoft.com/office/powerpoint/2010/main" val="3395558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a:extLst>
              <a:ext uri="{FF2B5EF4-FFF2-40B4-BE49-F238E27FC236}">
                <a16:creationId xmlns:a16="http://schemas.microsoft.com/office/drawing/2014/main" xmlns="" id="{4149C0BD-FE6D-4F9B-ABBF-03E9445AB419}"/>
              </a:ext>
            </a:extLst>
          </p:cNvPr>
          <p:cNvSpPr txBox="1">
            <a:spLocks/>
          </p:cNvSpPr>
          <p:nvPr/>
        </p:nvSpPr>
        <p:spPr>
          <a:xfrm>
            <a:off x="1643269" y="2817347"/>
            <a:ext cx="8905461" cy="744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smtClean="0">
                <a:solidFill>
                  <a:srgbClr val="002060"/>
                </a:solidFill>
                <a:latin typeface="Arial Narrow" panose="020B0606020202030204" pitchFamily="34" charset="0"/>
              </a:rPr>
              <a:t>SATISFACCIÓN </a:t>
            </a:r>
            <a:r>
              <a:rPr lang="es-CO" b="1" dirty="0">
                <a:solidFill>
                  <a:srgbClr val="002060"/>
                </a:solidFill>
                <a:latin typeface="Arial Narrow" panose="020B0606020202030204" pitchFamily="34" charset="0"/>
              </a:rPr>
              <a:t>DEL USUARIO</a:t>
            </a:r>
          </a:p>
        </p:txBody>
      </p:sp>
    </p:spTree>
    <p:extLst>
      <p:ext uri="{BB962C8B-B14F-4D97-AF65-F5344CB8AC3E}">
        <p14:creationId xmlns:p14="http://schemas.microsoft.com/office/powerpoint/2010/main" val="3263301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0EEF6852-7036-40DD-A642-88A8BDD55322}"/>
              </a:ext>
            </a:extLst>
          </p:cNvPr>
          <p:cNvSpPr txBox="1">
            <a:spLocks/>
          </p:cNvSpPr>
          <p:nvPr/>
        </p:nvSpPr>
        <p:spPr>
          <a:xfrm>
            <a:off x="1564959" y="99523"/>
            <a:ext cx="9144000" cy="6278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chemeClr val="accent1">
                    <a:lumMod val="75000"/>
                  </a:schemeClr>
                </a:solidFill>
                <a:latin typeface="Arial Narrow" panose="020B0606020202030204" pitchFamily="34" charset="0"/>
              </a:rPr>
              <a:t>MECANISMOS DE PARTICIPACION </a:t>
            </a:r>
            <a:endParaRPr lang="es-CO" sz="2800" dirty="0">
              <a:solidFill>
                <a:schemeClr val="accent1">
                  <a:lumMod val="75000"/>
                </a:schemeClr>
              </a:solidFill>
              <a:latin typeface="Arial Narrow" panose="020B0606020202030204" pitchFamily="34" charset="0"/>
            </a:endParaRPr>
          </a:p>
        </p:txBody>
      </p:sp>
      <p:pic>
        <p:nvPicPr>
          <p:cNvPr id="6" name="Imagen 5"/>
          <p:cNvPicPr>
            <a:picLocks noChangeAspect="1"/>
          </p:cNvPicPr>
          <p:nvPr/>
        </p:nvPicPr>
        <p:blipFill>
          <a:blip r:embed="rId2"/>
          <a:stretch>
            <a:fillRect/>
          </a:stretch>
        </p:blipFill>
        <p:spPr>
          <a:xfrm>
            <a:off x="2245688" y="1025420"/>
            <a:ext cx="1983346" cy="2006917"/>
          </a:xfrm>
          <a:prstGeom prst="rect">
            <a:avLst/>
          </a:prstGeom>
        </p:spPr>
      </p:pic>
      <p:sp>
        <p:nvSpPr>
          <p:cNvPr id="7" name="CuadroTexto 6"/>
          <p:cNvSpPr txBox="1"/>
          <p:nvPr/>
        </p:nvSpPr>
        <p:spPr>
          <a:xfrm>
            <a:off x="1439929" y="3078809"/>
            <a:ext cx="3400023" cy="307777"/>
          </a:xfrm>
          <a:prstGeom prst="rect">
            <a:avLst/>
          </a:prstGeom>
          <a:noFill/>
        </p:spPr>
        <p:txBody>
          <a:bodyPr wrap="square" rtlCol="0">
            <a:spAutoFit/>
          </a:bodyPr>
          <a:lstStyle/>
          <a:p>
            <a:pPr algn="ctr"/>
            <a:r>
              <a:rPr lang="es-ES" dirty="0" smtClean="0">
                <a:latin typeface="Arial Narrow" panose="020B0606020202030204" pitchFamily="34" charset="0"/>
              </a:rPr>
              <a:t>MEDIO TELEFONICO 6650446 EXT 125</a:t>
            </a:r>
            <a:endParaRPr lang="es-ES" dirty="0">
              <a:latin typeface="Arial Narrow" panose="020B060602020203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952" y="1016325"/>
            <a:ext cx="2649419" cy="2000930"/>
          </a:xfrm>
          <a:prstGeom prst="rect">
            <a:avLst/>
          </a:prstGeom>
        </p:spPr>
      </p:pic>
      <p:sp>
        <p:nvSpPr>
          <p:cNvPr id="9" name="CuadroTexto 8"/>
          <p:cNvSpPr txBox="1"/>
          <p:nvPr/>
        </p:nvSpPr>
        <p:spPr>
          <a:xfrm>
            <a:off x="4464649" y="3078810"/>
            <a:ext cx="3400023" cy="307777"/>
          </a:xfrm>
          <a:prstGeom prst="rect">
            <a:avLst/>
          </a:prstGeom>
          <a:noFill/>
        </p:spPr>
        <p:txBody>
          <a:bodyPr wrap="square" rtlCol="0">
            <a:spAutoFit/>
          </a:bodyPr>
          <a:lstStyle/>
          <a:p>
            <a:pPr algn="ctr"/>
            <a:r>
              <a:rPr lang="es-ES" dirty="0" smtClean="0">
                <a:latin typeface="Arial Narrow" panose="020B0606020202030204" pitchFamily="34" charset="0"/>
              </a:rPr>
              <a:t>PRESENCIAL</a:t>
            </a:r>
            <a:r>
              <a:rPr lang="es-ES" dirty="0" smtClean="0"/>
              <a:t> </a:t>
            </a:r>
            <a:endParaRPr lang="es-ES" dirty="0"/>
          </a:p>
        </p:txBody>
      </p:sp>
      <p:pic>
        <p:nvPicPr>
          <p:cNvPr id="10" name="Imagen 9"/>
          <p:cNvPicPr>
            <a:picLocks noChangeAspect="1"/>
          </p:cNvPicPr>
          <p:nvPr/>
        </p:nvPicPr>
        <p:blipFill>
          <a:blip r:embed="rId4"/>
          <a:stretch>
            <a:fillRect/>
          </a:stretch>
        </p:blipFill>
        <p:spPr>
          <a:xfrm>
            <a:off x="7943534" y="1016325"/>
            <a:ext cx="2869104" cy="2000930"/>
          </a:xfrm>
          <a:prstGeom prst="rect">
            <a:avLst/>
          </a:prstGeom>
        </p:spPr>
      </p:pic>
      <p:pic>
        <p:nvPicPr>
          <p:cNvPr id="11" name="Imagen 10"/>
          <p:cNvPicPr>
            <a:picLocks noChangeAspect="1"/>
          </p:cNvPicPr>
          <p:nvPr/>
        </p:nvPicPr>
        <p:blipFill>
          <a:blip r:embed="rId5"/>
          <a:stretch>
            <a:fillRect/>
          </a:stretch>
        </p:blipFill>
        <p:spPr>
          <a:xfrm>
            <a:off x="2600992" y="3703098"/>
            <a:ext cx="2703850" cy="1838313"/>
          </a:xfrm>
          <a:prstGeom prst="rect">
            <a:avLst/>
          </a:prstGeom>
        </p:spPr>
      </p:pic>
      <p:sp>
        <p:nvSpPr>
          <p:cNvPr id="13" name="CuadroTexto 12"/>
          <p:cNvSpPr txBox="1"/>
          <p:nvPr/>
        </p:nvSpPr>
        <p:spPr>
          <a:xfrm>
            <a:off x="7678074" y="3074784"/>
            <a:ext cx="3400023" cy="307777"/>
          </a:xfrm>
          <a:prstGeom prst="rect">
            <a:avLst/>
          </a:prstGeom>
          <a:noFill/>
        </p:spPr>
        <p:txBody>
          <a:bodyPr wrap="square" rtlCol="0">
            <a:spAutoFit/>
          </a:bodyPr>
          <a:lstStyle/>
          <a:p>
            <a:pPr algn="ctr"/>
            <a:r>
              <a:rPr lang="es-ES" dirty="0" smtClean="0">
                <a:latin typeface="Arial Narrow" panose="020B0606020202030204" pitchFamily="34" charset="0"/>
              </a:rPr>
              <a:t>CORREO </a:t>
            </a:r>
            <a:endParaRPr lang="es-ES" dirty="0">
              <a:latin typeface="Arial Narrow" panose="020B0606020202030204" pitchFamily="34" charset="0"/>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754" y="3703098"/>
            <a:ext cx="2231016" cy="1838314"/>
          </a:xfrm>
          <a:prstGeom prst="rect">
            <a:avLst/>
          </a:prstGeom>
        </p:spPr>
      </p:pic>
      <p:sp>
        <p:nvSpPr>
          <p:cNvPr id="15" name="CuadroTexto 14"/>
          <p:cNvSpPr txBox="1"/>
          <p:nvPr/>
        </p:nvSpPr>
        <p:spPr>
          <a:xfrm>
            <a:off x="7569370" y="4686081"/>
            <a:ext cx="3400023" cy="307777"/>
          </a:xfrm>
          <a:prstGeom prst="rect">
            <a:avLst/>
          </a:prstGeom>
          <a:noFill/>
        </p:spPr>
        <p:txBody>
          <a:bodyPr wrap="square" rtlCol="0">
            <a:spAutoFit/>
          </a:bodyPr>
          <a:lstStyle/>
          <a:p>
            <a:pPr algn="ctr"/>
            <a:r>
              <a:rPr lang="es-ES" dirty="0" smtClean="0">
                <a:latin typeface="Arial Narrow" panose="020B0606020202030204" pitchFamily="34" charset="0"/>
              </a:rPr>
              <a:t>BUZON </a:t>
            </a:r>
            <a:r>
              <a:rPr lang="es-ES" dirty="0" smtClean="0"/>
              <a:t> </a:t>
            </a:r>
            <a:endParaRPr lang="es-ES" dirty="0"/>
          </a:p>
        </p:txBody>
      </p:sp>
    </p:spTree>
    <p:extLst>
      <p:ext uri="{BB962C8B-B14F-4D97-AF65-F5344CB8AC3E}">
        <p14:creationId xmlns:p14="http://schemas.microsoft.com/office/powerpoint/2010/main" val="4172583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236670" y="1776480"/>
            <a:ext cx="2105025" cy="2171700"/>
          </a:xfrm>
          <a:prstGeom prst="rect">
            <a:avLst/>
          </a:prstGeom>
        </p:spPr>
      </p:pic>
      <p:sp>
        <p:nvSpPr>
          <p:cNvPr id="6" name="Rectángulo 5"/>
          <p:cNvSpPr/>
          <p:nvPr/>
        </p:nvSpPr>
        <p:spPr>
          <a:xfrm>
            <a:off x="1888531" y="561481"/>
            <a:ext cx="3013657" cy="191573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b="1" dirty="0" smtClean="0">
                <a:solidFill>
                  <a:schemeClr val="tx1"/>
                </a:solidFill>
              </a:rPr>
              <a:t>PETICION</a:t>
            </a:r>
            <a:r>
              <a:rPr lang="es-ES" dirty="0" smtClean="0">
                <a:solidFill>
                  <a:schemeClr val="tx1"/>
                </a:solidFill>
              </a:rPr>
              <a:t> </a:t>
            </a:r>
          </a:p>
          <a:p>
            <a:pPr algn="ctr"/>
            <a:r>
              <a:rPr lang="es-ES" dirty="0" smtClean="0">
                <a:solidFill>
                  <a:schemeClr val="tx1"/>
                </a:solidFill>
              </a:rPr>
              <a:t>Es la solicitud que se dirige a una entidad o servidor publico para requerir su intervención en un asunto concreto.</a:t>
            </a:r>
            <a:endParaRPr lang="es-ES" dirty="0">
              <a:solidFill>
                <a:schemeClr val="tx1"/>
              </a:solidFill>
            </a:endParaRPr>
          </a:p>
        </p:txBody>
      </p:sp>
      <p:sp>
        <p:nvSpPr>
          <p:cNvPr id="7" name="Rectángulo 6"/>
          <p:cNvSpPr/>
          <p:nvPr/>
        </p:nvSpPr>
        <p:spPr>
          <a:xfrm>
            <a:off x="1888531" y="2686050"/>
            <a:ext cx="3013657" cy="25242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solidFill>
                  <a:schemeClr val="tx1"/>
                </a:solidFill>
              </a:rPr>
              <a:t>RECLAMO </a:t>
            </a:r>
          </a:p>
          <a:p>
            <a:pPr algn="ctr"/>
            <a:r>
              <a:rPr lang="es-ES" b="1" dirty="0">
                <a:solidFill>
                  <a:schemeClr val="tx1"/>
                </a:solidFill>
              </a:rPr>
              <a:t> </a:t>
            </a:r>
            <a:r>
              <a:rPr lang="es-ES" dirty="0" smtClean="0">
                <a:solidFill>
                  <a:schemeClr val="tx1"/>
                </a:solidFill>
              </a:rPr>
              <a:t>Es la exigencia presentada ante la ausencia irregular o mal prestación irregular o mal prestación de un servicio, obligación incumplida de una función o cargo de una entidad publica.</a:t>
            </a:r>
            <a:endParaRPr lang="es-ES" dirty="0">
              <a:solidFill>
                <a:schemeClr val="tx1"/>
              </a:solidFill>
            </a:endParaRPr>
          </a:p>
        </p:txBody>
      </p:sp>
      <p:sp>
        <p:nvSpPr>
          <p:cNvPr id="8" name="Rectángulo 7"/>
          <p:cNvSpPr/>
          <p:nvPr/>
        </p:nvSpPr>
        <p:spPr>
          <a:xfrm>
            <a:off x="7907627" y="701899"/>
            <a:ext cx="3013657" cy="198415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b="1" dirty="0" smtClean="0">
                <a:solidFill>
                  <a:schemeClr val="tx1"/>
                </a:solidFill>
              </a:rPr>
              <a:t>QUEJA </a:t>
            </a:r>
          </a:p>
          <a:p>
            <a:pPr algn="ctr"/>
            <a:r>
              <a:rPr lang="es-ES" dirty="0" smtClean="0">
                <a:solidFill>
                  <a:schemeClr val="tx1"/>
                </a:solidFill>
              </a:rPr>
              <a:t>Manifestación de insatisfacción o no conformidad con la prestación del servicio o con un aspecto de el. </a:t>
            </a:r>
            <a:endParaRPr lang="es-ES" dirty="0">
              <a:solidFill>
                <a:schemeClr val="tx1"/>
              </a:solidFill>
            </a:endParaRPr>
          </a:p>
        </p:txBody>
      </p:sp>
      <p:sp>
        <p:nvSpPr>
          <p:cNvPr id="9" name="Rectángulo 8"/>
          <p:cNvSpPr/>
          <p:nvPr/>
        </p:nvSpPr>
        <p:spPr>
          <a:xfrm>
            <a:off x="7907627" y="3296990"/>
            <a:ext cx="3013657" cy="160985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smtClean="0">
                <a:solidFill>
                  <a:schemeClr val="tx1"/>
                </a:solidFill>
              </a:rPr>
              <a:t>SUGERENCIA </a:t>
            </a:r>
          </a:p>
          <a:p>
            <a:pPr algn="ctr"/>
            <a:r>
              <a:rPr lang="es-ES" dirty="0" smtClean="0">
                <a:solidFill>
                  <a:schemeClr val="tx1"/>
                </a:solidFill>
              </a:rPr>
              <a:t>Ideas o iniciativas dadas por la comunidad y funcionarios que propenden por la mejora del servicio. </a:t>
            </a:r>
            <a:endParaRPr lang="es-ES" dirty="0">
              <a:solidFill>
                <a:schemeClr val="tx1"/>
              </a:solidFill>
            </a:endParaRPr>
          </a:p>
        </p:txBody>
      </p:sp>
    </p:spTree>
    <p:extLst>
      <p:ext uri="{BB962C8B-B14F-4D97-AF65-F5344CB8AC3E}">
        <p14:creationId xmlns:p14="http://schemas.microsoft.com/office/powerpoint/2010/main" val="3730066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232735f067_0_4"/>
          <p:cNvSpPr txBox="1"/>
          <p:nvPr/>
        </p:nvSpPr>
        <p:spPr>
          <a:xfrm>
            <a:off x="304575" y="4457931"/>
            <a:ext cx="11793600" cy="13257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2060"/>
              </a:buClr>
              <a:buSzPts val="4400"/>
              <a:buFont typeface="Corben"/>
              <a:buNone/>
            </a:pPr>
            <a:r>
              <a:rPr lang="es-CO" sz="4400" b="1" dirty="0">
                <a:solidFill>
                  <a:srgbClr val="002060"/>
                </a:solidFill>
                <a:latin typeface="Arial Narrow"/>
                <a:ea typeface="Arial Narrow"/>
                <a:cs typeface="Arial Narrow"/>
                <a:sym typeface="Arial Narrow"/>
              </a:rPr>
              <a:t>GESTIÓN</a:t>
            </a:r>
            <a:r>
              <a:rPr lang="es-CO" sz="4400" b="1" i="0" u="none" strike="noStrike" cap="none" dirty="0">
                <a:solidFill>
                  <a:srgbClr val="002060"/>
                </a:solidFill>
                <a:latin typeface="Arial Narrow"/>
                <a:ea typeface="Arial Narrow"/>
                <a:cs typeface="Arial Narrow"/>
                <a:sym typeface="Arial Narrow"/>
              </a:rPr>
              <a:t> DE LA CALIDAD</a:t>
            </a:r>
            <a:endParaRPr sz="4400" b="1" i="0" u="none" strike="noStrike" cap="none" dirty="0">
              <a:solidFill>
                <a:srgbClr val="002060"/>
              </a:solidFill>
              <a:latin typeface="Arial Narrow"/>
              <a:ea typeface="Arial Narrow"/>
              <a:cs typeface="Arial Narrow"/>
              <a:sym typeface="Arial Narrow"/>
            </a:endParaRPr>
          </a:p>
        </p:txBody>
      </p:sp>
      <p:pic>
        <p:nvPicPr>
          <p:cNvPr id="94" name="Google Shape;94;g1232735f067_0_4" descr="Representación en 3D de piezas de juego atadas con una cuerda"/>
          <p:cNvPicPr preferRelativeResize="0"/>
          <p:nvPr/>
        </p:nvPicPr>
        <p:blipFill rotWithShape="1">
          <a:blip r:embed="rId3">
            <a:alphaModFix/>
          </a:blip>
          <a:srcRect t="11568" b="11568"/>
          <a:stretch/>
        </p:blipFill>
        <p:spPr>
          <a:xfrm>
            <a:off x="3343887" y="829507"/>
            <a:ext cx="5714998" cy="3293166"/>
          </a:xfrm>
          <a:prstGeom prst="rect">
            <a:avLst/>
          </a:prstGeom>
          <a:noFill/>
          <a:ln>
            <a:noFill/>
          </a:ln>
        </p:spPr>
      </p:pic>
    </p:spTree>
    <p:extLst>
      <p:ext uri="{BB962C8B-B14F-4D97-AF65-F5344CB8AC3E}">
        <p14:creationId xmlns:p14="http://schemas.microsoft.com/office/powerpoint/2010/main" val="15453601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2318198" y="476523"/>
          <a:ext cx="3656342" cy="5059143"/>
        </p:xfrm>
        <a:graphic>
          <a:graphicData uri="http://schemas.openxmlformats.org/drawingml/2006/table">
            <a:tbl>
              <a:tblPr>
                <a:tableStyleId>{5C22544A-7EE6-4342-B048-85BDC9FD1C3A}</a:tableStyleId>
              </a:tblPr>
              <a:tblGrid>
                <a:gridCol w="169784"/>
                <a:gridCol w="169784"/>
                <a:gridCol w="169784"/>
                <a:gridCol w="169784"/>
                <a:gridCol w="171498"/>
                <a:gridCol w="171498"/>
                <a:gridCol w="171498"/>
                <a:gridCol w="171498"/>
                <a:gridCol w="171498"/>
                <a:gridCol w="171498"/>
                <a:gridCol w="171498"/>
                <a:gridCol w="171498"/>
                <a:gridCol w="171498"/>
                <a:gridCol w="171498"/>
                <a:gridCol w="171498"/>
                <a:gridCol w="171498"/>
                <a:gridCol w="459615"/>
                <a:gridCol w="459615"/>
              </a:tblGrid>
              <a:tr h="136898">
                <a:tc rowSpan="3" gridSpan="4">
                  <a:txBody>
                    <a:bodyPr/>
                    <a:lstStyle/>
                    <a:p>
                      <a:pPr algn="l" fontAlgn="b"/>
                      <a:r>
                        <a:rPr lang="es-ES" sz="500" u="none" strike="noStrike">
                          <a:effectLst/>
                        </a:rPr>
                        <a:t> </a:t>
                      </a:r>
                      <a:endParaRPr lang="es-ES" sz="500" b="0" i="0" u="none" strike="noStrike">
                        <a:solidFill>
                          <a:srgbClr val="000000"/>
                        </a:solidFill>
                        <a:effectLst/>
                        <a:latin typeface="Calibri" panose="020F0502020204030204" pitchFamily="34" charset="0"/>
                      </a:endParaRPr>
                    </a:p>
                  </a:txBody>
                  <a:tcPr marL="0" marR="0" marT="0" marB="0" anchor="ctr"/>
                </a:tc>
                <a:tc rowSpan="3" hMerge="1">
                  <a:txBody>
                    <a:bodyPr/>
                    <a:lstStyle/>
                    <a:p>
                      <a:endParaRPr lang="es-ES"/>
                    </a:p>
                  </a:txBody>
                  <a:tcPr/>
                </a:tc>
                <a:tc rowSpan="3" hMerge="1">
                  <a:txBody>
                    <a:bodyPr/>
                    <a:lstStyle/>
                    <a:p>
                      <a:endParaRPr lang="es-ES"/>
                    </a:p>
                  </a:txBody>
                  <a:tcPr/>
                </a:tc>
                <a:tc rowSpan="3" hMerge="1">
                  <a:txBody>
                    <a:bodyPr/>
                    <a:lstStyle/>
                    <a:p>
                      <a:endParaRPr lang="es-ES"/>
                    </a:p>
                  </a:txBody>
                  <a:tcPr/>
                </a:tc>
                <a:tc gridSpan="11">
                  <a:txBody>
                    <a:bodyPr/>
                    <a:lstStyle/>
                    <a:p>
                      <a:pPr algn="ctr" fontAlgn="ctr"/>
                      <a:r>
                        <a:rPr lang="es-ES" sz="500" u="none" strike="noStrike">
                          <a:effectLst/>
                        </a:rPr>
                        <a:t>INVESTIGACION PQRS</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3">
                  <a:txBody>
                    <a:bodyPr/>
                    <a:lstStyle/>
                    <a:p>
                      <a:pPr algn="ctr" fontAlgn="ctr"/>
                      <a:r>
                        <a:rPr lang="es-ES" sz="500" u="none" strike="noStrike">
                          <a:effectLst/>
                        </a:rPr>
                        <a:t>FECHA</a:t>
                      </a:r>
                      <a:endParaRPr lang="es-ES" sz="500" b="1" i="0" u="none" strike="noStrike">
                        <a:solidFill>
                          <a:srgbClr val="000000"/>
                        </a:solidFill>
                        <a:effectLst/>
                        <a:latin typeface="Arial Narrow" panose="020B0606020202030204" pitchFamily="34" charset="0"/>
                      </a:endParaRPr>
                    </a:p>
                  </a:txBody>
                  <a:tcPr marL="0" marR="0" marT="0" marB="0" vert="vert270" anchor="ctr"/>
                </a:tc>
                <a:tc gridSpan="2">
                  <a:txBody>
                    <a:bodyPr/>
                    <a:lstStyle/>
                    <a:p>
                      <a:pPr algn="l" fontAlgn="ctr"/>
                      <a:r>
                        <a:rPr lang="es-ES" sz="500" u="none" strike="noStrike">
                          <a:effectLst/>
                        </a:rPr>
                        <a:t>Elaboración: Septiembre 2021</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r>
              <a:tr h="136898">
                <a:tc gridSpan="4"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gridSpan="11">
                  <a:txBody>
                    <a:bodyPr/>
                    <a:lstStyle/>
                    <a:p>
                      <a:pPr algn="ctr" fontAlgn="ctr"/>
                      <a:r>
                        <a:rPr lang="es-ES" sz="500" u="none" strike="noStrike">
                          <a:effectLst/>
                        </a:rPr>
                        <a:t>CODIGO: GIU-AU-F-1</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vMerge="1">
                  <a:txBody>
                    <a:bodyPr/>
                    <a:lstStyle/>
                    <a:p>
                      <a:endParaRPr lang="es-ES"/>
                    </a:p>
                  </a:txBody>
                  <a:tcPr/>
                </a:tc>
                <a:tc gridSpan="2">
                  <a:txBody>
                    <a:bodyPr/>
                    <a:lstStyle/>
                    <a:p>
                      <a:pPr algn="l" fontAlgn="ctr"/>
                      <a:r>
                        <a:rPr lang="es-ES" sz="500" u="none" strike="noStrike">
                          <a:effectLst/>
                        </a:rPr>
                        <a:t>Aprobación: Septiembre 2021</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r>
              <a:tr h="136898">
                <a:tc gridSpan="4" vMerge="1">
                  <a:txBody>
                    <a:bodyPr/>
                    <a:lstStyle/>
                    <a:p>
                      <a:endParaRPr lang="es-ES"/>
                    </a:p>
                  </a:txBody>
                  <a:tcPr/>
                </a:tc>
                <a:tc hMerge="1" vMerge="1">
                  <a:txBody>
                    <a:bodyPr/>
                    <a:lstStyle/>
                    <a:p>
                      <a:endParaRPr lang="es-ES"/>
                    </a:p>
                  </a:txBody>
                  <a:tcPr/>
                </a:tc>
                <a:tc hMerge="1" vMerge="1">
                  <a:txBody>
                    <a:bodyPr/>
                    <a:lstStyle/>
                    <a:p>
                      <a:endParaRPr lang="es-ES"/>
                    </a:p>
                  </a:txBody>
                  <a:tcPr/>
                </a:tc>
                <a:tc hMerge="1" vMerge="1">
                  <a:txBody>
                    <a:bodyPr/>
                    <a:lstStyle/>
                    <a:p>
                      <a:endParaRPr lang="es-ES"/>
                    </a:p>
                  </a:txBody>
                  <a:tcPr/>
                </a:tc>
                <a:tc gridSpan="11">
                  <a:txBody>
                    <a:bodyPr/>
                    <a:lstStyle/>
                    <a:p>
                      <a:pPr algn="ctr" fontAlgn="ctr"/>
                      <a:r>
                        <a:rPr lang="es-ES" sz="500" u="none" strike="noStrike">
                          <a:effectLst/>
                        </a:rPr>
                        <a:t>VERSION 01</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vMerge="1">
                  <a:txBody>
                    <a:bodyPr/>
                    <a:lstStyle/>
                    <a:p>
                      <a:endParaRPr lang="es-ES"/>
                    </a:p>
                  </a:txBody>
                  <a:tcPr/>
                </a:tc>
                <a:tc gridSpan="2">
                  <a:txBody>
                    <a:bodyPr/>
                    <a:lstStyle/>
                    <a:p>
                      <a:pPr algn="l" fontAlgn="ctr"/>
                      <a:r>
                        <a:rPr lang="es-ES" sz="500" u="none" strike="noStrike">
                          <a:effectLst/>
                        </a:rPr>
                        <a:t>Actualización: Septiembre 2021</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r>
              <a:tr h="136898">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1"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0"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0"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0" i="0" u="none" strike="noStrike">
                        <a:solidFill>
                          <a:srgbClr val="000000"/>
                        </a:solidFill>
                        <a:effectLst/>
                        <a:latin typeface="Arial" panose="020B0604020202020204" pitchFamily="34" charset="0"/>
                      </a:endParaRPr>
                    </a:p>
                  </a:txBody>
                  <a:tcPr marL="0" marR="0" marT="0" marB="0" anchor="ctr"/>
                </a:tc>
                <a:tc>
                  <a:txBody>
                    <a:bodyPr/>
                    <a:lstStyle/>
                    <a:p>
                      <a:pPr algn="l" fontAlgn="ctr"/>
                      <a:endParaRPr lang="es-ES" sz="400" b="0" i="0" u="none" strike="noStrike">
                        <a:solidFill>
                          <a:srgbClr val="000000"/>
                        </a:solidFill>
                        <a:effectLst/>
                        <a:latin typeface="Arial" panose="020B0604020202020204" pitchFamily="34" charset="0"/>
                      </a:endParaRPr>
                    </a:p>
                  </a:txBody>
                  <a:tcPr marL="0" marR="0" marT="0" marB="0" anchor="ctr"/>
                </a:tc>
              </a:tr>
              <a:tr h="106154">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6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endParaRPr lang="es-ES" sz="400" b="0" i="0" u="none" strike="noStrike">
                        <a:solidFill>
                          <a:srgbClr val="000000"/>
                        </a:solidFill>
                        <a:effectLst/>
                        <a:latin typeface="Arial Narrow" panose="020B0606020202030204" pitchFamily="34" charset="0"/>
                      </a:endParaRPr>
                    </a:p>
                  </a:txBody>
                  <a:tcPr marL="0" marR="0" marT="0" marB="0" anchor="ctr"/>
                </a:tc>
              </a:tr>
              <a:tr h="141539">
                <a:tc gridSpan="18">
                  <a:txBody>
                    <a:bodyPr/>
                    <a:lstStyle/>
                    <a:p>
                      <a:pPr algn="ctr" fontAlgn="ctr"/>
                      <a:r>
                        <a:rPr lang="es-ES" sz="800" u="none" strike="noStrike">
                          <a:effectLst/>
                        </a:rPr>
                        <a:t> </a:t>
                      </a:r>
                      <a:endParaRPr lang="es-ES" sz="8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7429">
                <a:tc gridSpan="2">
                  <a:txBody>
                    <a:bodyPr/>
                    <a:lstStyle/>
                    <a:p>
                      <a:pPr algn="l" fontAlgn="b"/>
                      <a:r>
                        <a:rPr lang="es-ES" sz="500" u="none" strike="noStrike">
                          <a:effectLst/>
                        </a:rPr>
                        <a:t>FECHA</a:t>
                      </a:r>
                      <a:endParaRPr lang="es-ES" sz="5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gridSpan="7">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47429">
                <a:tc gridSpan="3">
                  <a:txBody>
                    <a:bodyPr/>
                    <a:lstStyle/>
                    <a:p>
                      <a:pPr algn="l" fontAlgn="b"/>
                      <a:r>
                        <a:rPr lang="es-ES" sz="500" u="none" strike="noStrike">
                          <a:effectLst/>
                        </a:rPr>
                        <a:t>PROCESO </a:t>
                      </a:r>
                      <a:endParaRPr lang="es-ES" sz="5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gridSpan="7">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47429">
                <a:tc gridSpan="2">
                  <a:txBody>
                    <a:bodyPr/>
                    <a:lstStyle/>
                    <a:p>
                      <a:pPr algn="l" fontAlgn="b"/>
                      <a:r>
                        <a:rPr lang="es-ES" sz="500" u="none" strike="noStrike">
                          <a:effectLst/>
                        </a:rPr>
                        <a:t>Queja No.</a:t>
                      </a:r>
                      <a:endParaRPr lang="es-ES" sz="5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gridSpan="7">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42164">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26367">
                <a:tc gridSpan="8">
                  <a:txBody>
                    <a:bodyPr/>
                    <a:lstStyle/>
                    <a:p>
                      <a:pPr algn="l" fontAlgn="ctr"/>
                      <a:r>
                        <a:rPr lang="es-ES" sz="500" u="none" strike="noStrike">
                          <a:effectLst/>
                        </a:rPr>
                        <a:t>RESPONSABLES DE LA INVESTIGACION</a:t>
                      </a:r>
                      <a:endParaRPr lang="es-ES" sz="5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26367">
                <a:tc gridSpan="9">
                  <a:txBody>
                    <a:bodyPr/>
                    <a:lstStyle/>
                    <a:p>
                      <a:pPr algn="l" fontAlgn="ctr"/>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gridSpan="6">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26367">
                <a:tc gridSpan="9">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gridSpan="6">
                  <a:txBody>
                    <a:bodyPr/>
                    <a:lstStyle/>
                    <a:p>
                      <a:pPr algn="ctr"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2670">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42164">
                <a:tc gridSpan="18">
                  <a:txBody>
                    <a:bodyPr/>
                    <a:lstStyle/>
                    <a:p>
                      <a:pPr algn="ctr" fontAlgn="ctr"/>
                      <a:r>
                        <a:rPr lang="es-ES" sz="600" u="none" strike="noStrike">
                          <a:effectLst/>
                        </a:rPr>
                        <a:t>DESCRIPCION DE LA INVESTIGACION</a:t>
                      </a:r>
                      <a:endParaRPr lang="es-ES" sz="6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5821">
                <a:tc gridSpan="18">
                  <a:txBody>
                    <a:bodyPr/>
                    <a:lstStyle/>
                    <a:p>
                      <a:pPr algn="ctr" fontAlgn="ctr"/>
                      <a:r>
                        <a:rPr lang="es-ES" sz="400" u="none" strike="noStrike">
                          <a:effectLst/>
                        </a:rPr>
                        <a:t> </a:t>
                      </a:r>
                      <a:endParaRPr lang="es-ES" sz="400" b="1" i="0" u="none" strike="noStrike">
                        <a:solidFill>
                          <a:srgbClr val="000000"/>
                        </a:solidFill>
                        <a:effectLst/>
                        <a:latin typeface="Arial Narrow" panose="020B0606020202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42164">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42164">
                <a:tc gridSpan="18">
                  <a:txBody>
                    <a:bodyPr/>
                    <a:lstStyle/>
                    <a:p>
                      <a:pPr algn="ctr" fontAlgn="b"/>
                      <a:r>
                        <a:rPr lang="es-ES" sz="600" u="none" strike="noStrike">
                          <a:effectLst/>
                        </a:rPr>
                        <a:t>OBSERVACIONES</a:t>
                      </a:r>
                      <a:endParaRPr lang="es-ES" sz="6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5821">
                <a:tc gridSpan="18">
                  <a:txBody>
                    <a:bodyPr/>
                    <a:lstStyle/>
                    <a:p>
                      <a:pPr algn="l" fontAlgn="t"/>
                      <a:r>
                        <a:rPr lang="es-ES" sz="400" u="none" strike="noStrike">
                          <a:effectLst/>
                        </a:rPr>
                        <a:t> </a:t>
                      </a:r>
                      <a:endParaRPr lang="es-ES" sz="400" b="0" i="0" u="none" strike="noStrike">
                        <a:solidFill>
                          <a:srgbClr val="000000"/>
                        </a:solidFill>
                        <a:effectLst/>
                        <a:latin typeface="Arial Narrow" panose="020B0606020202030204" pitchFamily="34"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00041">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00041">
                <a:tc gridSpan="18">
                  <a:txBody>
                    <a:bodyPr/>
                    <a:lstStyle/>
                    <a:p>
                      <a:pPr algn="ctr" fontAlgn="b"/>
                      <a:r>
                        <a:rPr lang="es-ES" sz="500" u="none" strike="noStrike">
                          <a:effectLst/>
                        </a:rPr>
                        <a:t>CONCLUSIONES</a:t>
                      </a:r>
                      <a:endParaRPr lang="es-ES" sz="5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75821">
                <a:tc gridSpan="18">
                  <a:txBody>
                    <a:bodyPr/>
                    <a:lstStyle/>
                    <a:p>
                      <a:pPr algn="just" fontAlgn="t"/>
                      <a:r>
                        <a:rPr lang="es-ES" sz="400" u="none" strike="noStrike">
                          <a:effectLst/>
                        </a:rPr>
                        <a:t> </a:t>
                      </a:r>
                      <a:endParaRPr lang="es-ES" sz="400" b="0" i="0" u="none" strike="noStrike">
                        <a:solidFill>
                          <a:srgbClr val="000000"/>
                        </a:solidFill>
                        <a:effectLst/>
                        <a:latin typeface="Arial Narrow" panose="020B0606020202030204" pitchFamily="34" charset="0"/>
                      </a:endParaRPr>
                    </a:p>
                  </a:txBody>
                  <a:tcPr marL="0" marR="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00041">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00041">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00041">
                <a:tc gridSpan="8">
                  <a:txBody>
                    <a:bodyPr/>
                    <a:lstStyle/>
                    <a:p>
                      <a:pPr algn="ctr" fontAlgn="b"/>
                      <a:r>
                        <a:rPr lang="es-ES" sz="500" u="none" strike="noStrike">
                          <a:effectLst/>
                        </a:rPr>
                        <a:t>Firma Responsable de la investigación</a:t>
                      </a:r>
                      <a:endParaRPr lang="es-ES" sz="500" b="1" i="0" u="none" strike="noStrike">
                        <a:solidFill>
                          <a:srgbClr val="000000"/>
                        </a:solidFill>
                        <a:effectLst/>
                        <a:latin typeface="Arial Narrow" panose="020B0606020202030204" pitchFamily="34" charset="0"/>
                      </a:endParaRPr>
                    </a:p>
                  </a:txBody>
                  <a:tcPr marL="0" marR="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00041">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es-ES" sz="500" u="none" strike="noStrike">
                          <a:effectLst/>
                        </a:rPr>
                        <a:t> </a:t>
                      </a:r>
                      <a:endParaRPr lang="es-ES" sz="500" b="0" i="0" u="none" strike="noStrike">
                        <a:solidFill>
                          <a:srgbClr val="000000"/>
                        </a:solidFill>
                        <a:effectLst/>
                        <a:latin typeface="Arial Narrow" panose="020B0606020202030204" pitchFamily="34" charset="0"/>
                      </a:endParaRPr>
                    </a:p>
                  </a:txBody>
                  <a:tcPr marL="0" marR="0" marT="0" marB="0" anchor="b"/>
                </a:tc>
              </a:tr>
              <a:tr h="100041">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r>
              <a:tr h="100041">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endParaRPr lang="es-ES" sz="500" b="0" i="0" u="none" strike="noStrike">
                        <a:solidFill>
                          <a:srgbClr val="000000"/>
                        </a:solidFill>
                        <a:effectLst/>
                        <a:latin typeface="Arial Narrow" panose="020B0606020202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r>
              <a:tr h="194817">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s-ES" sz="500" b="0" i="0" u="none" strike="noStrike" dirty="0">
                        <a:solidFill>
                          <a:srgbClr val="000000"/>
                        </a:solidFill>
                        <a:effectLst/>
                        <a:latin typeface="Calibri" panose="020F0502020204030204" pitchFamily="34" charset="0"/>
                      </a:endParaRPr>
                    </a:p>
                  </a:txBody>
                  <a:tcPr marL="0" marR="0" marT="0" marB="0" anchor="b"/>
                </a:tc>
              </a:tr>
            </a:tbl>
          </a:graphicData>
        </a:graphic>
      </p:graphicFrame>
      <p:pic>
        <p:nvPicPr>
          <p:cNvPr id="5" name="Imagen 4">
            <a:extLst>
              <a:ext uri="{FF2B5EF4-FFF2-40B4-BE49-F238E27FC236}">
                <a16:creationId xmlns:lc="http://schemas.openxmlformats.org/drawingml/2006/lockedCanvas" xmlns="" xmlns:a16="http://schemas.microsoft.com/office/drawing/2014/main" xmlns:xdr="http://schemas.openxmlformats.org/drawingml/2006/spreadsheetDrawing" id="{E4EEF9BB-2E6A-4797-AB78-690B1B459B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18" b="7983"/>
          <a:stretch/>
        </p:blipFill>
        <p:spPr bwMode="auto">
          <a:xfrm>
            <a:off x="2786970" y="930004"/>
            <a:ext cx="1223401" cy="56394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3"/>
          <a:stretch>
            <a:fillRect/>
          </a:stretch>
        </p:blipFill>
        <p:spPr>
          <a:xfrm>
            <a:off x="6716869" y="441772"/>
            <a:ext cx="4038600" cy="5124450"/>
          </a:xfrm>
          <a:prstGeom prst="rect">
            <a:avLst/>
          </a:prstGeom>
        </p:spPr>
      </p:pic>
    </p:spTree>
    <p:extLst>
      <p:ext uri="{BB962C8B-B14F-4D97-AF65-F5344CB8AC3E}">
        <p14:creationId xmlns:p14="http://schemas.microsoft.com/office/powerpoint/2010/main" val="455059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BFD482E8-7858-419D-B35E-165EB32BDF5D}"/>
              </a:ext>
            </a:extLst>
          </p:cNvPr>
          <p:cNvSpPr txBox="1">
            <a:spLocks/>
          </p:cNvSpPr>
          <p:nvPr/>
        </p:nvSpPr>
        <p:spPr>
          <a:xfrm>
            <a:off x="1431234" y="891745"/>
            <a:ext cx="9144000" cy="81115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100" b="1" dirty="0">
                <a:solidFill>
                  <a:schemeClr val="accent1">
                    <a:lumMod val="75000"/>
                  </a:schemeClr>
                </a:solidFill>
                <a:latin typeface="Arial Narrow" panose="020B0606020202030204" pitchFamily="34" charset="0"/>
              </a:rPr>
              <a:t>PQRS F ATENDIDAS EN EL AÑO 2020</a:t>
            </a:r>
            <a:r>
              <a:rPr lang="es-CO" sz="4400" b="1" dirty="0">
                <a:latin typeface="Arial Narrow" panose="020B0606020202030204" pitchFamily="34" charset="0"/>
              </a:rPr>
              <a:t/>
            </a:r>
            <a:br>
              <a:rPr lang="es-CO" sz="4400" b="1" dirty="0">
                <a:latin typeface="Arial Narrow" panose="020B0606020202030204" pitchFamily="34" charset="0"/>
              </a:rPr>
            </a:br>
            <a:endParaRPr lang="es-CO" sz="4400" dirty="0">
              <a:solidFill>
                <a:schemeClr val="accent1">
                  <a:lumMod val="75000"/>
                </a:schemeClr>
              </a:solidFill>
              <a:latin typeface="Arial Narrow" panose="020B0606020202030204" pitchFamily="34" charset="0"/>
            </a:endParaRPr>
          </a:p>
        </p:txBody>
      </p:sp>
      <p:graphicFrame>
        <p:nvGraphicFramePr>
          <p:cNvPr id="5" name="Tabla 4">
            <a:extLst>
              <a:ext uri="{FF2B5EF4-FFF2-40B4-BE49-F238E27FC236}">
                <a16:creationId xmlns="" xmlns:a16="http://schemas.microsoft.com/office/drawing/2014/main" id="{D4E65F7F-C266-4B06-AC34-4E237640D35B}"/>
              </a:ext>
            </a:extLst>
          </p:cNvPr>
          <p:cNvGraphicFramePr>
            <a:graphicFrameLocks noGrp="1"/>
          </p:cNvGraphicFramePr>
          <p:nvPr>
            <p:extLst>
              <p:ext uri="{D42A27DB-BD31-4B8C-83A1-F6EECF244321}">
                <p14:modId xmlns:p14="http://schemas.microsoft.com/office/powerpoint/2010/main" val="1519975179"/>
              </p:ext>
            </p:extLst>
          </p:nvPr>
        </p:nvGraphicFramePr>
        <p:xfrm>
          <a:off x="1210492" y="1702904"/>
          <a:ext cx="4792743" cy="3148205"/>
        </p:xfrm>
        <a:graphic>
          <a:graphicData uri="http://schemas.openxmlformats.org/drawingml/2006/table">
            <a:tbl>
              <a:tblPr firstRow="1" firstCol="1" bandRow="1">
                <a:tableStyleId>{5C22544A-7EE6-4342-B048-85BDC9FD1C3A}</a:tableStyleId>
              </a:tblPr>
              <a:tblGrid>
                <a:gridCol w="1049574">
                  <a:extLst>
                    <a:ext uri="{9D8B030D-6E8A-4147-A177-3AD203B41FA5}">
                      <a16:colId xmlns="" xmlns:a16="http://schemas.microsoft.com/office/drawing/2014/main" val="1887304247"/>
                    </a:ext>
                  </a:extLst>
                </a:gridCol>
                <a:gridCol w="1694183">
                  <a:extLst>
                    <a:ext uri="{9D8B030D-6E8A-4147-A177-3AD203B41FA5}">
                      <a16:colId xmlns="" xmlns:a16="http://schemas.microsoft.com/office/drawing/2014/main" val="4176828794"/>
                    </a:ext>
                  </a:extLst>
                </a:gridCol>
                <a:gridCol w="2048986">
                  <a:extLst>
                    <a:ext uri="{9D8B030D-6E8A-4147-A177-3AD203B41FA5}">
                      <a16:colId xmlns="" xmlns:a16="http://schemas.microsoft.com/office/drawing/2014/main" val="1778276889"/>
                    </a:ext>
                  </a:extLst>
                </a:gridCol>
              </a:tblGrid>
              <a:tr h="300485">
                <a:tc gridSpan="3">
                  <a:txBody>
                    <a:bodyPr/>
                    <a:lstStyle/>
                    <a:p>
                      <a:pPr algn="ctr" rtl="0" fontAlgn="ctr"/>
                      <a:r>
                        <a:rPr lang="es-CO" sz="1800" b="1" u="none" strike="noStrike" dirty="0">
                          <a:solidFill>
                            <a:schemeClr val="tx1"/>
                          </a:solidFill>
                          <a:effectLst/>
                        </a:rPr>
                        <a:t>PQRSF TOTAL AÑO 2020</a:t>
                      </a:r>
                      <a:endParaRPr lang="es-CO" sz="1800" b="1" i="0" u="none" strike="noStrike" dirty="0">
                        <a:solidFill>
                          <a:schemeClr val="tx1"/>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890234211"/>
                  </a:ext>
                </a:extLst>
              </a:tr>
              <a:tr h="701736">
                <a:tc>
                  <a:txBody>
                    <a:bodyPr/>
                    <a:lstStyle/>
                    <a:p>
                      <a:pPr algn="ctr" rtl="0" fontAlgn="ctr"/>
                      <a:r>
                        <a:rPr lang="es-CO" sz="1600" b="1" u="none" strike="noStrike" dirty="0">
                          <a:solidFill>
                            <a:schemeClr val="tx1"/>
                          </a:solidFill>
                          <a:effectLst/>
                        </a:rPr>
                        <a:t>CLASIFICACION PQRSF</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NÚMERO DE PQRSF</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PORCENTAJE %</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6718946"/>
                  </a:ext>
                </a:extLst>
              </a:tr>
              <a:tr h="470831">
                <a:tc>
                  <a:txBody>
                    <a:bodyPr/>
                    <a:lstStyle/>
                    <a:p>
                      <a:pPr algn="ctr" rtl="0" fontAlgn="ctr"/>
                      <a:r>
                        <a:rPr lang="es-CO" sz="1600" b="1" u="none" strike="noStrike" dirty="0">
                          <a:solidFill>
                            <a:schemeClr val="tx1"/>
                          </a:solidFill>
                          <a:effectLst/>
                        </a:rPr>
                        <a:t>FELICITACION</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26</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11%</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291929546"/>
                  </a:ext>
                </a:extLst>
              </a:tr>
              <a:tr h="268219">
                <a:tc>
                  <a:txBody>
                    <a:bodyPr/>
                    <a:lstStyle/>
                    <a:p>
                      <a:pPr algn="ctr" rtl="0" fontAlgn="ctr"/>
                      <a:r>
                        <a:rPr lang="es-CO" sz="1600" b="1" u="none" strike="noStrike" dirty="0">
                          <a:solidFill>
                            <a:schemeClr val="tx1"/>
                          </a:solidFill>
                          <a:effectLst/>
                        </a:rPr>
                        <a:t>PETICION</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123</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51%</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96264212"/>
                  </a:ext>
                </a:extLst>
              </a:tr>
              <a:tr h="268219">
                <a:tc>
                  <a:txBody>
                    <a:bodyPr/>
                    <a:lstStyle/>
                    <a:p>
                      <a:pPr algn="ctr" rtl="0" fontAlgn="ctr"/>
                      <a:r>
                        <a:rPr lang="es-CO" sz="1600" b="1" u="none" strike="noStrike" dirty="0">
                          <a:solidFill>
                            <a:schemeClr val="tx1"/>
                          </a:solidFill>
                          <a:effectLst/>
                        </a:rPr>
                        <a:t>QUEJA</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77</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32%</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20707184"/>
                  </a:ext>
                </a:extLst>
              </a:tr>
              <a:tr h="268219">
                <a:tc>
                  <a:txBody>
                    <a:bodyPr/>
                    <a:lstStyle/>
                    <a:p>
                      <a:pPr algn="ctr" rtl="0" fontAlgn="ctr"/>
                      <a:r>
                        <a:rPr lang="es-CO" sz="1600" b="1" u="none" strike="noStrike" dirty="0">
                          <a:solidFill>
                            <a:schemeClr val="tx1"/>
                          </a:solidFill>
                          <a:effectLst/>
                        </a:rPr>
                        <a:t>RECLAMO</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8</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3%</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479132394"/>
                  </a:ext>
                </a:extLst>
              </a:tr>
              <a:tr h="536594">
                <a:tc>
                  <a:txBody>
                    <a:bodyPr/>
                    <a:lstStyle/>
                    <a:p>
                      <a:pPr algn="ctr" rtl="0" fontAlgn="ctr"/>
                      <a:r>
                        <a:rPr lang="es-CO" sz="1600" b="1" u="none" strike="noStrike" dirty="0">
                          <a:solidFill>
                            <a:schemeClr val="tx1"/>
                          </a:solidFill>
                          <a:effectLst/>
                        </a:rPr>
                        <a:t>SUGERENCIA</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8</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3%</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20287838"/>
                  </a:ext>
                </a:extLst>
              </a:tr>
              <a:tr h="268219">
                <a:tc>
                  <a:txBody>
                    <a:bodyPr/>
                    <a:lstStyle/>
                    <a:p>
                      <a:pPr algn="ctr" rtl="0" fontAlgn="ctr"/>
                      <a:r>
                        <a:rPr lang="es-CO" sz="1600" b="1" u="none" strike="noStrike" dirty="0">
                          <a:solidFill>
                            <a:schemeClr val="tx1"/>
                          </a:solidFill>
                          <a:effectLst/>
                        </a:rPr>
                        <a:t>TOTAL </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242</a:t>
                      </a:r>
                      <a:endParaRPr lang="es-CO"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100%</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544671451"/>
                  </a:ext>
                </a:extLst>
              </a:tr>
            </a:tbl>
          </a:graphicData>
        </a:graphic>
      </p:graphicFrame>
      <p:graphicFrame>
        <p:nvGraphicFramePr>
          <p:cNvPr id="6" name="Gráfico 5">
            <a:extLst>
              <a:ext uri="{FF2B5EF4-FFF2-40B4-BE49-F238E27FC236}">
                <a16:creationId xmlns="" xmlns:a16="http://schemas.microsoft.com/office/drawing/2014/main" id="{668B2918-C32A-4E2A-A39F-D042F9573C0E}"/>
              </a:ext>
            </a:extLst>
          </p:cNvPr>
          <p:cNvGraphicFramePr>
            <a:graphicFrameLocks/>
          </p:cNvGraphicFramePr>
          <p:nvPr>
            <p:extLst>
              <p:ext uri="{D42A27DB-BD31-4B8C-83A1-F6EECF244321}">
                <p14:modId xmlns:p14="http://schemas.microsoft.com/office/powerpoint/2010/main" val="4044547233"/>
              </p:ext>
            </p:extLst>
          </p:nvPr>
        </p:nvGraphicFramePr>
        <p:xfrm>
          <a:off x="6384050" y="1702904"/>
          <a:ext cx="4667127" cy="3148205"/>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p:cNvSpPr txBox="1"/>
          <p:nvPr/>
        </p:nvSpPr>
        <p:spPr>
          <a:xfrm>
            <a:off x="3670478" y="5087155"/>
            <a:ext cx="5975798" cy="307777"/>
          </a:xfrm>
          <a:prstGeom prst="rect">
            <a:avLst/>
          </a:prstGeom>
          <a:noFill/>
        </p:spPr>
        <p:txBody>
          <a:bodyPr wrap="square" rtlCol="0">
            <a:spAutoFit/>
          </a:bodyPr>
          <a:lstStyle/>
          <a:p>
            <a:r>
              <a:rPr lang="es-ES" b="1" dirty="0" smtClean="0">
                <a:latin typeface="Arial Narrow" panose="020B0606020202030204" pitchFamily="34" charset="0"/>
              </a:rPr>
              <a:t>HOSPITAL LOCAL DE PIEDECUESTA CUENTA CON 32000 USUARIOS</a:t>
            </a:r>
            <a:endParaRPr lang="es-ES" b="1" dirty="0">
              <a:latin typeface="Arial Narrow" panose="020B0606020202030204" pitchFamily="34" charset="0"/>
            </a:endParaRPr>
          </a:p>
        </p:txBody>
      </p:sp>
    </p:spTree>
    <p:extLst>
      <p:ext uri="{BB962C8B-B14F-4D97-AF65-F5344CB8AC3E}">
        <p14:creationId xmlns:p14="http://schemas.microsoft.com/office/powerpoint/2010/main" val="3129037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BFD482E8-7858-419D-B35E-165EB32BDF5D}"/>
              </a:ext>
            </a:extLst>
          </p:cNvPr>
          <p:cNvSpPr txBox="1">
            <a:spLocks/>
          </p:cNvSpPr>
          <p:nvPr/>
        </p:nvSpPr>
        <p:spPr>
          <a:xfrm>
            <a:off x="1469871" y="698562"/>
            <a:ext cx="9144000" cy="81115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100" b="1" dirty="0">
                <a:solidFill>
                  <a:schemeClr val="accent1">
                    <a:lumMod val="75000"/>
                  </a:schemeClr>
                </a:solidFill>
                <a:latin typeface="Arial Narrow" panose="020B0606020202030204" pitchFamily="34" charset="0"/>
              </a:rPr>
              <a:t>PQRS F ATENDIDAS EN EL AÑO </a:t>
            </a:r>
            <a:r>
              <a:rPr lang="es-CO" sz="3100" b="1" dirty="0" smtClean="0">
                <a:solidFill>
                  <a:schemeClr val="accent1">
                    <a:lumMod val="75000"/>
                  </a:schemeClr>
                </a:solidFill>
                <a:latin typeface="Arial Narrow" panose="020B0606020202030204" pitchFamily="34" charset="0"/>
              </a:rPr>
              <a:t>2021</a:t>
            </a:r>
            <a:r>
              <a:rPr lang="es-CO" sz="4400" b="1" dirty="0">
                <a:latin typeface="Arial Narrow" panose="020B0606020202030204" pitchFamily="34" charset="0"/>
              </a:rPr>
              <a:t/>
            </a:r>
            <a:br>
              <a:rPr lang="es-CO" sz="4400" b="1" dirty="0">
                <a:latin typeface="Arial Narrow" panose="020B0606020202030204" pitchFamily="34" charset="0"/>
              </a:rPr>
            </a:br>
            <a:endParaRPr lang="es-CO" sz="4400" dirty="0">
              <a:solidFill>
                <a:schemeClr val="accent1">
                  <a:lumMod val="75000"/>
                </a:schemeClr>
              </a:solidFill>
              <a:latin typeface="Arial Narrow" panose="020B0606020202030204" pitchFamily="34" charset="0"/>
            </a:endParaRPr>
          </a:p>
        </p:txBody>
      </p:sp>
      <p:graphicFrame>
        <p:nvGraphicFramePr>
          <p:cNvPr id="5" name="Tabla 4">
            <a:extLst>
              <a:ext uri="{FF2B5EF4-FFF2-40B4-BE49-F238E27FC236}">
                <a16:creationId xmlns="" xmlns:a16="http://schemas.microsoft.com/office/drawing/2014/main" id="{D4E65F7F-C266-4B06-AC34-4E237640D35B}"/>
              </a:ext>
            </a:extLst>
          </p:cNvPr>
          <p:cNvGraphicFramePr>
            <a:graphicFrameLocks noGrp="1"/>
          </p:cNvGraphicFramePr>
          <p:nvPr>
            <p:extLst>
              <p:ext uri="{D42A27DB-BD31-4B8C-83A1-F6EECF244321}">
                <p14:modId xmlns:p14="http://schemas.microsoft.com/office/powerpoint/2010/main" val="3387251252"/>
              </p:ext>
            </p:extLst>
          </p:nvPr>
        </p:nvGraphicFramePr>
        <p:xfrm>
          <a:off x="1262744" y="1702904"/>
          <a:ext cx="4843521" cy="3148205"/>
        </p:xfrm>
        <a:graphic>
          <a:graphicData uri="http://schemas.openxmlformats.org/drawingml/2006/table">
            <a:tbl>
              <a:tblPr firstRow="1" firstCol="1" bandRow="1">
                <a:tableStyleId>{5C22544A-7EE6-4342-B048-85BDC9FD1C3A}</a:tableStyleId>
              </a:tblPr>
              <a:tblGrid>
                <a:gridCol w="1060694">
                  <a:extLst>
                    <a:ext uri="{9D8B030D-6E8A-4147-A177-3AD203B41FA5}">
                      <a16:colId xmlns="" xmlns:a16="http://schemas.microsoft.com/office/drawing/2014/main" val="1887304247"/>
                    </a:ext>
                  </a:extLst>
                </a:gridCol>
                <a:gridCol w="1712132">
                  <a:extLst>
                    <a:ext uri="{9D8B030D-6E8A-4147-A177-3AD203B41FA5}">
                      <a16:colId xmlns="" xmlns:a16="http://schemas.microsoft.com/office/drawing/2014/main" val="4176828794"/>
                    </a:ext>
                  </a:extLst>
                </a:gridCol>
                <a:gridCol w="2070695">
                  <a:extLst>
                    <a:ext uri="{9D8B030D-6E8A-4147-A177-3AD203B41FA5}">
                      <a16:colId xmlns="" xmlns:a16="http://schemas.microsoft.com/office/drawing/2014/main" val="1778276889"/>
                    </a:ext>
                  </a:extLst>
                </a:gridCol>
              </a:tblGrid>
              <a:tr h="300485">
                <a:tc gridSpan="3">
                  <a:txBody>
                    <a:bodyPr/>
                    <a:lstStyle/>
                    <a:p>
                      <a:pPr algn="ctr" rtl="0" fontAlgn="ctr"/>
                      <a:r>
                        <a:rPr lang="es-CO" sz="1800" b="1" u="none" strike="noStrike" dirty="0">
                          <a:solidFill>
                            <a:schemeClr val="tx1"/>
                          </a:solidFill>
                          <a:effectLst/>
                        </a:rPr>
                        <a:t>PQRSF TOTAL AÑO </a:t>
                      </a:r>
                      <a:r>
                        <a:rPr lang="es-CO" sz="1800" b="1" u="none" strike="noStrike" dirty="0" smtClean="0">
                          <a:solidFill>
                            <a:schemeClr val="tx1"/>
                          </a:solidFill>
                          <a:effectLst/>
                        </a:rPr>
                        <a:t>2021</a:t>
                      </a:r>
                      <a:endParaRPr lang="es-CO" sz="1800" b="1" i="0" u="none" strike="noStrike" dirty="0">
                        <a:solidFill>
                          <a:schemeClr val="tx1"/>
                        </a:solidFill>
                        <a:effectLst/>
                        <a:latin typeface="Calibri" panose="020F0502020204030204" pitchFamily="34" charset="0"/>
                      </a:endParaRPr>
                    </a:p>
                  </a:txBody>
                  <a:tcPr marL="9525" marR="9525" marT="9525" marB="0" anchor="ct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890234211"/>
                  </a:ext>
                </a:extLst>
              </a:tr>
              <a:tr h="701736">
                <a:tc>
                  <a:txBody>
                    <a:bodyPr/>
                    <a:lstStyle/>
                    <a:p>
                      <a:pPr algn="ctr" rtl="0" fontAlgn="ctr"/>
                      <a:r>
                        <a:rPr lang="es-CO" sz="1600" b="1" u="none" strike="noStrike" dirty="0">
                          <a:solidFill>
                            <a:schemeClr val="tx1"/>
                          </a:solidFill>
                          <a:effectLst/>
                        </a:rPr>
                        <a:t>CLASIFICACION PQRSF</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NÚMERO DE PQRSF</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a:effectLst/>
                        </a:rPr>
                        <a:t>PORCENTAJE %</a:t>
                      </a:r>
                      <a:endParaRPr lang="es-CO" sz="16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6718946"/>
                  </a:ext>
                </a:extLst>
              </a:tr>
              <a:tr h="470831">
                <a:tc>
                  <a:txBody>
                    <a:bodyPr/>
                    <a:lstStyle/>
                    <a:p>
                      <a:pPr algn="ctr" rtl="0" fontAlgn="ctr"/>
                      <a:r>
                        <a:rPr lang="es-CO" sz="1600" b="1" u="none" strike="noStrike" dirty="0">
                          <a:solidFill>
                            <a:schemeClr val="tx1"/>
                          </a:solidFill>
                          <a:effectLst/>
                        </a:rPr>
                        <a:t>FELICITACION</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51</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16%</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291929546"/>
                  </a:ext>
                </a:extLst>
              </a:tr>
              <a:tr h="268219">
                <a:tc>
                  <a:txBody>
                    <a:bodyPr/>
                    <a:lstStyle/>
                    <a:p>
                      <a:pPr algn="ctr" rtl="0" fontAlgn="ctr"/>
                      <a:r>
                        <a:rPr lang="es-CO" sz="1600" b="1" u="none" strike="noStrike" dirty="0">
                          <a:solidFill>
                            <a:schemeClr val="tx1"/>
                          </a:solidFill>
                          <a:effectLst/>
                        </a:rPr>
                        <a:t>PETICION</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50</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15%</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96264212"/>
                  </a:ext>
                </a:extLst>
              </a:tr>
              <a:tr h="268219">
                <a:tc>
                  <a:txBody>
                    <a:bodyPr/>
                    <a:lstStyle/>
                    <a:p>
                      <a:pPr algn="ctr" rtl="0" fontAlgn="ctr"/>
                      <a:r>
                        <a:rPr lang="es-CO" sz="1600" b="1" u="none" strike="noStrike" dirty="0">
                          <a:solidFill>
                            <a:schemeClr val="tx1"/>
                          </a:solidFill>
                          <a:effectLst/>
                        </a:rPr>
                        <a:t>QUEJA</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214</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66%</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20707184"/>
                  </a:ext>
                </a:extLst>
              </a:tr>
              <a:tr h="268219">
                <a:tc>
                  <a:txBody>
                    <a:bodyPr/>
                    <a:lstStyle/>
                    <a:p>
                      <a:pPr algn="ctr" rtl="0" fontAlgn="ctr"/>
                      <a:r>
                        <a:rPr lang="es-CO" sz="1600" b="1" u="none" strike="noStrike" dirty="0">
                          <a:solidFill>
                            <a:schemeClr val="tx1"/>
                          </a:solidFill>
                          <a:effectLst/>
                        </a:rPr>
                        <a:t>RECLAMO</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8</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479132394"/>
                  </a:ext>
                </a:extLst>
              </a:tr>
              <a:tr h="536594">
                <a:tc>
                  <a:txBody>
                    <a:bodyPr/>
                    <a:lstStyle/>
                    <a:p>
                      <a:pPr algn="ctr" rtl="0" fontAlgn="ctr"/>
                      <a:r>
                        <a:rPr lang="es-CO" sz="1600" b="1" u="none" strike="noStrike" dirty="0">
                          <a:solidFill>
                            <a:schemeClr val="tx1"/>
                          </a:solidFill>
                          <a:effectLst/>
                        </a:rPr>
                        <a:t>SUGERENCIA</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1%</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20287838"/>
                  </a:ext>
                </a:extLst>
              </a:tr>
              <a:tr h="268219">
                <a:tc>
                  <a:txBody>
                    <a:bodyPr/>
                    <a:lstStyle/>
                    <a:p>
                      <a:pPr algn="ctr" rtl="0" fontAlgn="ctr"/>
                      <a:r>
                        <a:rPr lang="es-CO" sz="1600" b="1" u="none" strike="noStrike" dirty="0">
                          <a:solidFill>
                            <a:schemeClr val="tx1"/>
                          </a:solidFill>
                          <a:effectLst/>
                        </a:rPr>
                        <a:t>TOTAL </a:t>
                      </a:r>
                      <a:endParaRPr lang="es-CO" sz="16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325</a:t>
                      </a:r>
                      <a:endParaRPr lang="es-CO"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CO" sz="1600" u="none" strike="noStrike" dirty="0">
                          <a:effectLst/>
                        </a:rPr>
                        <a:t>100%</a:t>
                      </a:r>
                      <a:endParaRPr lang="es-CO"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544671451"/>
                  </a:ext>
                </a:extLst>
              </a:tr>
            </a:tbl>
          </a:graphicData>
        </a:graphic>
      </p:graphicFrame>
      <p:graphicFrame>
        <p:nvGraphicFramePr>
          <p:cNvPr id="7" name="Gráfico 6"/>
          <p:cNvGraphicFramePr>
            <a:graphicFrameLocks/>
          </p:cNvGraphicFramePr>
          <p:nvPr>
            <p:extLst>
              <p:ext uri="{D42A27DB-BD31-4B8C-83A1-F6EECF244321}">
                <p14:modId xmlns:p14="http://schemas.microsoft.com/office/powerpoint/2010/main" val="1180816327"/>
              </p:ext>
            </p:extLst>
          </p:nvPr>
        </p:nvGraphicFramePr>
        <p:xfrm>
          <a:off x="6450169" y="1709669"/>
          <a:ext cx="4496505" cy="3141439"/>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p:cNvSpPr txBox="1"/>
          <p:nvPr/>
        </p:nvSpPr>
        <p:spPr>
          <a:xfrm>
            <a:off x="3670478" y="5121990"/>
            <a:ext cx="5975798" cy="307777"/>
          </a:xfrm>
          <a:prstGeom prst="rect">
            <a:avLst/>
          </a:prstGeom>
          <a:noFill/>
        </p:spPr>
        <p:txBody>
          <a:bodyPr wrap="square" rtlCol="0">
            <a:spAutoFit/>
          </a:bodyPr>
          <a:lstStyle/>
          <a:p>
            <a:r>
              <a:rPr lang="es-ES" b="1" dirty="0" smtClean="0">
                <a:latin typeface="Arial Narrow" panose="020B0606020202030204" pitchFamily="34" charset="0"/>
              </a:rPr>
              <a:t>HOSPITAL LOCAL DE PIEDECUESTA CUENTA CON 32000 USUARIOS</a:t>
            </a:r>
            <a:endParaRPr lang="es-ES" b="1" dirty="0">
              <a:latin typeface="Arial Narrow" panose="020B0606020202030204" pitchFamily="34" charset="0"/>
            </a:endParaRPr>
          </a:p>
        </p:txBody>
      </p:sp>
    </p:spTree>
    <p:extLst>
      <p:ext uri="{BB962C8B-B14F-4D97-AF65-F5344CB8AC3E}">
        <p14:creationId xmlns:p14="http://schemas.microsoft.com/office/powerpoint/2010/main" val="1109272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442A4C56-7E97-4143-BEBE-87BCB5D1B7CD}"/>
              </a:ext>
            </a:extLst>
          </p:cNvPr>
          <p:cNvSpPr txBox="1">
            <a:spLocks/>
          </p:cNvSpPr>
          <p:nvPr/>
        </p:nvSpPr>
        <p:spPr>
          <a:xfrm>
            <a:off x="1431234" y="891745"/>
            <a:ext cx="9144000" cy="81115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100" b="1" dirty="0">
                <a:solidFill>
                  <a:schemeClr val="accent1">
                    <a:lumMod val="75000"/>
                  </a:schemeClr>
                </a:solidFill>
              </a:rPr>
              <a:t> </a:t>
            </a:r>
            <a:r>
              <a:rPr lang="es-CO" sz="3100" b="1" dirty="0">
                <a:solidFill>
                  <a:schemeClr val="accent1">
                    <a:lumMod val="75000"/>
                  </a:schemeClr>
                </a:solidFill>
                <a:latin typeface="Arial Narrow" panose="020B0606020202030204" pitchFamily="34" charset="0"/>
              </a:rPr>
              <a:t>COMPARATIVO PQRS F </a:t>
            </a:r>
            <a:r>
              <a:rPr lang="es-CO" sz="3100" b="1" dirty="0" smtClean="0">
                <a:solidFill>
                  <a:schemeClr val="accent1">
                    <a:lumMod val="75000"/>
                  </a:schemeClr>
                </a:solidFill>
                <a:latin typeface="Arial Narrow" panose="020B0606020202030204" pitchFamily="34" charset="0"/>
              </a:rPr>
              <a:t>2020 </a:t>
            </a:r>
            <a:r>
              <a:rPr lang="es-CO" sz="3100" b="1" dirty="0">
                <a:solidFill>
                  <a:schemeClr val="accent1">
                    <a:lumMod val="75000"/>
                  </a:schemeClr>
                </a:solidFill>
                <a:latin typeface="Arial Narrow" panose="020B0606020202030204" pitchFamily="34" charset="0"/>
              </a:rPr>
              <a:t>– </a:t>
            </a:r>
            <a:r>
              <a:rPr lang="es-CO" sz="3100" b="1" dirty="0" smtClean="0">
                <a:solidFill>
                  <a:schemeClr val="accent1">
                    <a:lumMod val="75000"/>
                  </a:schemeClr>
                </a:solidFill>
                <a:latin typeface="Arial Narrow" panose="020B0606020202030204" pitchFamily="34" charset="0"/>
              </a:rPr>
              <a:t>2021 </a:t>
            </a:r>
            <a:r>
              <a:rPr lang="es-CO" sz="4400" b="1" dirty="0">
                <a:latin typeface="Arial Narrow" panose="020B0606020202030204" pitchFamily="34" charset="0"/>
              </a:rPr>
              <a:t/>
            </a:r>
            <a:br>
              <a:rPr lang="es-CO" sz="4400" b="1" dirty="0">
                <a:latin typeface="Arial Narrow" panose="020B0606020202030204" pitchFamily="34" charset="0"/>
              </a:rPr>
            </a:br>
            <a:endParaRPr lang="es-CO" sz="4400" dirty="0">
              <a:solidFill>
                <a:schemeClr val="accent1">
                  <a:lumMod val="75000"/>
                </a:schemeClr>
              </a:solidFill>
              <a:latin typeface="Arial Narrow" panose="020B0606020202030204" pitchFamily="34" charset="0"/>
            </a:endParaRPr>
          </a:p>
        </p:txBody>
      </p:sp>
      <p:graphicFrame>
        <p:nvGraphicFramePr>
          <p:cNvPr id="6" name="Tabla 5">
            <a:extLst>
              <a:ext uri="{FF2B5EF4-FFF2-40B4-BE49-F238E27FC236}">
                <a16:creationId xmlns="" xmlns:a16="http://schemas.microsoft.com/office/drawing/2014/main" id="{01DA5CEE-4355-4BDB-A066-58AC3C4D533E}"/>
              </a:ext>
            </a:extLst>
          </p:cNvPr>
          <p:cNvGraphicFramePr>
            <a:graphicFrameLocks noGrp="1"/>
          </p:cNvGraphicFramePr>
          <p:nvPr>
            <p:extLst>
              <p:ext uri="{D42A27DB-BD31-4B8C-83A1-F6EECF244321}">
                <p14:modId xmlns:p14="http://schemas.microsoft.com/office/powerpoint/2010/main" val="3424416766"/>
              </p:ext>
            </p:extLst>
          </p:nvPr>
        </p:nvGraphicFramePr>
        <p:xfrm>
          <a:off x="1558833" y="1806795"/>
          <a:ext cx="4362995" cy="2778082"/>
        </p:xfrm>
        <a:graphic>
          <a:graphicData uri="http://schemas.openxmlformats.org/drawingml/2006/table">
            <a:tbl>
              <a:tblPr firstRow="1" firstCol="1" bandRow="1">
                <a:tableStyleId>{5C22544A-7EE6-4342-B048-85BDC9FD1C3A}</a:tableStyleId>
              </a:tblPr>
              <a:tblGrid>
                <a:gridCol w="1677822">
                  <a:extLst>
                    <a:ext uri="{9D8B030D-6E8A-4147-A177-3AD203B41FA5}">
                      <a16:colId xmlns="" xmlns:a16="http://schemas.microsoft.com/office/drawing/2014/main" val="499289311"/>
                    </a:ext>
                  </a:extLst>
                </a:gridCol>
                <a:gridCol w="1416900">
                  <a:extLst>
                    <a:ext uri="{9D8B030D-6E8A-4147-A177-3AD203B41FA5}">
                      <a16:colId xmlns="" xmlns:a16="http://schemas.microsoft.com/office/drawing/2014/main" val="1962464196"/>
                    </a:ext>
                  </a:extLst>
                </a:gridCol>
                <a:gridCol w="1268273">
                  <a:extLst>
                    <a:ext uri="{9D8B030D-6E8A-4147-A177-3AD203B41FA5}">
                      <a16:colId xmlns="" xmlns:a16="http://schemas.microsoft.com/office/drawing/2014/main" val="2041389345"/>
                    </a:ext>
                  </a:extLst>
                </a:gridCol>
              </a:tblGrid>
              <a:tr h="645848">
                <a:tc gridSpan="3">
                  <a:txBody>
                    <a:bodyPr/>
                    <a:lstStyle/>
                    <a:p>
                      <a:pPr algn="ctr" rtl="0" fontAlgn="ctr"/>
                      <a:r>
                        <a:rPr lang="es-CO" sz="1800" u="none" strike="noStrike" dirty="0">
                          <a:effectLst/>
                        </a:rPr>
                        <a:t>PQRSF COMPARATIVOS  </a:t>
                      </a:r>
                      <a:r>
                        <a:rPr lang="es-CO" sz="1800" u="none" strike="noStrike" dirty="0" smtClean="0">
                          <a:effectLst/>
                        </a:rPr>
                        <a:t>2020 </a:t>
                      </a:r>
                      <a:r>
                        <a:rPr lang="es-CO" sz="1800" u="none" strike="noStrike" dirty="0">
                          <a:effectLst/>
                        </a:rPr>
                        <a:t>- </a:t>
                      </a:r>
                      <a:r>
                        <a:rPr lang="es-CO" sz="1800" u="none" strike="noStrike" dirty="0" smtClean="0">
                          <a:effectLst/>
                        </a:rPr>
                        <a:t>2021</a:t>
                      </a:r>
                      <a:endParaRPr lang="es-CO" sz="1800" b="1" i="0" u="none" strike="noStrike" dirty="0">
                        <a:solidFill>
                          <a:srgbClr val="000000"/>
                        </a:solidFill>
                        <a:effectLst/>
                        <a:latin typeface="Calibri" panose="020F0502020204030204" pitchFamily="34" charset="0"/>
                      </a:endParaRPr>
                    </a:p>
                  </a:txBody>
                  <a:tcPr marL="0" marR="0" marT="0" marB="0" anchor="ctr"/>
                </a:tc>
                <a:tc hMerge="1">
                  <a:txBody>
                    <a:bodyPr/>
                    <a:lstStyle/>
                    <a:p>
                      <a:endParaRPr lang="es-CO"/>
                    </a:p>
                  </a:txBody>
                  <a:tcPr/>
                </a:tc>
                <a:tc hMerge="1">
                  <a:txBody>
                    <a:bodyPr/>
                    <a:lstStyle/>
                    <a:p>
                      <a:endParaRPr lang="es-CO"/>
                    </a:p>
                  </a:txBody>
                  <a:tcPr/>
                </a:tc>
                <a:extLst>
                  <a:ext uri="{0D108BD9-81ED-4DB2-BD59-A6C34878D82A}">
                    <a16:rowId xmlns="" xmlns:a16="http://schemas.microsoft.com/office/drawing/2014/main" val="2854248786"/>
                  </a:ext>
                </a:extLst>
              </a:tr>
              <a:tr h="609209">
                <a:tc>
                  <a:txBody>
                    <a:bodyPr/>
                    <a:lstStyle/>
                    <a:p>
                      <a:pPr algn="ctr" rtl="0" fontAlgn="ctr"/>
                      <a:r>
                        <a:rPr lang="es-CO" sz="1600" u="none" strike="noStrike">
                          <a:effectLst/>
                        </a:rPr>
                        <a:t>CLASIFICACION PQRSF</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u="none" strike="noStrike" dirty="0">
                          <a:effectLst/>
                        </a:rPr>
                        <a:t>NÚMERO DE PQRSF </a:t>
                      </a:r>
                      <a:r>
                        <a:rPr lang="es-CO" sz="1600" u="none" strike="noStrike" dirty="0" smtClean="0">
                          <a:effectLst/>
                        </a:rPr>
                        <a:t>2020</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u="none" strike="noStrike" dirty="0">
                          <a:effectLst/>
                        </a:rPr>
                        <a:t>NÚMERO DE PQRSF </a:t>
                      </a:r>
                      <a:r>
                        <a:rPr lang="es-CO" sz="1600" u="none" strike="noStrike" dirty="0" smtClean="0">
                          <a:effectLst/>
                        </a:rPr>
                        <a:t>2021</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311987264"/>
                  </a:ext>
                </a:extLst>
              </a:tr>
              <a:tr h="304605">
                <a:tc>
                  <a:txBody>
                    <a:bodyPr/>
                    <a:lstStyle/>
                    <a:p>
                      <a:pPr algn="ctr" rtl="0" fontAlgn="ctr"/>
                      <a:r>
                        <a:rPr lang="es-CO" sz="1600" u="none" strike="noStrike">
                          <a:effectLst/>
                        </a:rPr>
                        <a:t>FELICITACION</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26</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51</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3041628619"/>
                  </a:ext>
                </a:extLst>
              </a:tr>
              <a:tr h="304605">
                <a:tc>
                  <a:txBody>
                    <a:bodyPr/>
                    <a:lstStyle/>
                    <a:p>
                      <a:pPr algn="ctr" rtl="0" fontAlgn="ctr"/>
                      <a:r>
                        <a:rPr lang="es-CO" sz="1600" u="none" strike="noStrike">
                          <a:effectLst/>
                        </a:rPr>
                        <a:t>PETICION</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123</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50</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965231782"/>
                  </a:ext>
                </a:extLst>
              </a:tr>
              <a:tr h="304605">
                <a:tc>
                  <a:txBody>
                    <a:bodyPr/>
                    <a:lstStyle/>
                    <a:p>
                      <a:pPr algn="ctr" rtl="0" fontAlgn="ctr"/>
                      <a:r>
                        <a:rPr lang="es-CO" sz="1600" u="none" strike="noStrike">
                          <a:effectLst/>
                        </a:rPr>
                        <a:t>QUEJA</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77</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214</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2889790374"/>
                  </a:ext>
                </a:extLst>
              </a:tr>
              <a:tr h="304605">
                <a:tc>
                  <a:txBody>
                    <a:bodyPr/>
                    <a:lstStyle/>
                    <a:p>
                      <a:pPr algn="ctr" rtl="0" fontAlgn="ctr"/>
                      <a:r>
                        <a:rPr lang="es-CO" sz="1600" u="none" strike="noStrike">
                          <a:effectLst/>
                        </a:rPr>
                        <a:t>RECLAMO</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8</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8</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1298739698"/>
                  </a:ext>
                </a:extLst>
              </a:tr>
              <a:tr h="304605">
                <a:tc>
                  <a:txBody>
                    <a:bodyPr/>
                    <a:lstStyle/>
                    <a:p>
                      <a:pPr algn="ctr" rtl="0" fontAlgn="ctr"/>
                      <a:r>
                        <a:rPr lang="es-CO" sz="1600" u="none" strike="noStrike">
                          <a:effectLst/>
                        </a:rPr>
                        <a:t>SUGERENCIA</a:t>
                      </a:r>
                      <a:endParaRPr lang="es-CO" sz="1600" b="1" i="0" u="none" strike="noStrike">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8</a:t>
                      </a:r>
                      <a:endParaRPr lang="es-CO" sz="1600" b="0" i="0" u="none" strike="noStrike" dirty="0">
                        <a:solidFill>
                          <a:srgbClr val="000000"/>
                        </a:solidFill>
                        <a:effectLst/>
                        <a:latin typeface="Calibri" panose="020F0502020204030204" pitchFamily="34" charset="0"/>
                      </a:endParaRPr>
                    </a:p>
                  </a:txBody>
                  <a:tcPr marL="0" marR="0" marT="0" marB="0" anchor="ctr"/>
                </a:tc>
                <a:tc>
                  <a:txBody>
                    <a:bodyPr/>
                    <a:lstStyle/>
                    <a:p>
                      <a:pPr algn="ctr" rtl="0" fontAlgn="ctr"/>
                      <a:r>
                        <a:rPr lang="es-CO" sz="1600" b="0" i="0" u="none" strike="noStrike" dirty="0" smtClean="0">
                          <a:solidFill>
                            <a:srgbClr val="000000"/>
                          </a:solidFill>
                          <a:effectLst/>
                          <a:latin typeface="Calibri" panose="020F0502020204030204" pitchFamily="34" charset="0"/>
                        </a:rPr>
                        <a:t>2</a:t>
                      </a:r>
                      <a:endParaRPr lang="es-CO"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 xmlns:a16="http://schemas.microsoft.com/office/drawing/2014/main" val="2876402463"/>
                  </a:ext>
                </a:extLst>
              </a:tr>
            </a:tbl>
          </a:graphicData>
        </a:graphic>
      </p:graphicFrame>
      <p:graphicFrame>
        <p:nvGraphicFramePr>
          <p:cNvPr id="7" name="Gráfico 6"/>
          <p:cNvGraphicFramePr>
            <a:graphicFrameLocks/>
          </p:cNvGraphicFramePr>
          <p:nvPr>
            <p:extLst>
              <p:ext uri="{D42A27DB-BD31-4B8C-83A1-F6EECF244321}">
                <p14:modId xmlns:p14="http://schemas.microsoft.com/office/powerpoint/2010/main" val="2673973860"/>
              </p:ext>
            </p:extLst>
          </p:nvPr>
        </p:nvGraphicFramePr>
        <p:xfrm>
          <a:off x="6475927" y="1806795"/>
          <a:ext cx="4331410" cy="27780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5457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00882" y="467530"/>
            <a:ext cx="8429625" cy="5124450"/>
          </a:xfrm>
          <a:prstGeom prst="rect">
            <a:avLst/>
          </a:prstGeom>
        </p:spPr>
      </p:pic>
    </p:spTree>
    <p:extLst>
      <p:ext uri="{BB962C8B-B14F-4D97-AF65-F5344CB8AC3E}">
        <p14:creationId xmlns:p14="http://schemas.microsoft.com/office/powerpoint/2010/main" val="2305526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2363" y="346622"/>
            <a:ext cx="4480774" cy="4480774"/>
          </a:xfrm>
          <a:prstGeom prst="rect">
            <a:avLst/>
          </a:prstGeom>
        </p:spPr>
      </p:pic>
      <p:sp>
        <p:nvSpPr>
          <p:cNvPr id="7" name="CuadroTexto 6"/>
          <p:cNvSpPr txBox="1"/>
          <p:nvPr/>
        </p:nvSpPr>
        <p:spPr>
          <a:xfrm>
            <a:off x="5679583" y="5460642"/>
            <a:ext cx="184731" cy="369332"/>
          </a:xfrm>
          <a:prstGeom prst="rect">
            <a:avLst/>
          </a:prstGeom>
          <a:noFill/>
        </p:spPr>
        <p:txBody>
          <a:bodyPr wrap="none" rtlCol="0">
            <a:spAutoFit/>
          </a:bodyPr>
          <a:lstStyle/>
          <a:p>
            <a:endParaRPr lang="es-ES"/>
          </a:p>
        </p:txBody>
      </p:sp>
      <p:sp>
        <p:nvSpPr>
          <p:cNvPr id="8" name="CuadroTexto 7"/>
          <p:cNvSpPr txBox="1"/>
          <p:nvPr/>
        </p:nvSpPr>
        <p:spPr>
          <a:xfrm>
            <a:off x="4812672" y="4915367"/>
            <a:ext cx="4018209" cy="338554"/>
          </a:xfrm>
          <a:prstGeom prst="rect">
            <a:avLst/>
          </a:prstGeom>
          <a:noFill/>
        </p:spPr>
        <p:txBody>
          <a:bodyPr wrap="square" rtlCol="0">
            <a:spAutoFit/>
          </a:bodyPr>
          <a:lstStyle/>
          <a:p>
            <a:r>
              <a:rPr lang="es-ES" sz="1600" b="1" dirty="0" smtClean="0">
                <a:latin typeface="Arial Narrow" panose="020B0606020202030204" pitchFamily="34" charset="0"/>
              </a:rPr>
              <a:t>Rogelio Sánchez Amaya </a:t>
            </a:r>
            <a:endParaRPr lang="es-ES" sz="1600" b="1" dirty="0">
              <a:latin typeface="Arial Narrow" panose="020B0606020202030204" pitchFamily="34" charset="0"/>
            </a:endParaRPr>
          </a:p>
        </p:txBody>
      </p:sp>
    </p:spTree>
    <p:extLst>
      <p:ext uri="{BB962C8B-B14F-4D97-AF65-F5344CB8AC3E}">
        <p14:creationId xmlns:p14="http://schemas.microsoft.com/office/powerpoint/2010/main" val="18482090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222736" y="449688"/>
            <a:ext cx="5076825" cy="4876800"/>
          </a:xfrm>
          <a:prstGeom prst="rect">
            <a:avLst/>
          </a:prstGeom>
        </p:spPr>
      </p:pic>
    </p:spTree>
    <p:extLst>
      <p:ext uri="{BB962C8B-B14F-4D97-AF65-F5344CB8AC3E}">
        <p14:creationId xmlns:p14="http://schemas.microsoft.com/office/powerpoint/2010/main" val="27040628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24" y="592428"/>
            <a:ext cx="10058400" cy="4335753"/>
          </a:xfrm>
          <a:prstGeom prst="rect">
            <a:avLst/>
          </a:prstGeom>
        </p:spPr>
      </p:pic>
    </p:spTree>
    <p:extLst>
      <p:ext uri="{BB962C8B-B14F-4D97-AF65-F5344CB8AC3E}">
        <p14:creationId xmlns:p14="http://schemas.microsoft.com/office/powerpoint/2010/main" val="3899380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919729" y="283335"/>
            <a:ext cx="6838682" cy="584775"/>
          </a:xfrm>
          <a:prstGeom prst="rect">
            <a:avLst/>
          </a:prstGeom>
          <a:noFill/>
        </p:spPr>
        <p:txBody>
          <a:bodyPr wrap="square" rtlCol="0">
            <a:spAutoFit/>
          </a:bodyPr>
          <a:lstStyle/>
          <a:p>
            <a:r>
              <a:rPr lang="es-ES" sz="3200" dirty="0" smtClean="0">
                <a:latin typeface="Arial Narrow" panose="020B0606020202030204" pitchFamily="34" charset="0"/>
                <a:cs typeface="Arial" panose="020B0604020202020204" pitchFamily="34" charset="0"/>
              </a:rPr>
              <a:t>Actividades</a:t>
            </a:r>
            <a:r>
              <a:rPr lang="es-ES" dirty="0" smtClean="0">
                <a:latin typeface="Arial Narrow" panose="020B0606020202030204" pitchFamily="34" charset="0"/>
              </a:rPr>
              <a:t> </a:t>
            </a:r>
            <a:endParaRPr lang="es-ES" dirty="0">
              <a:latin typeface="Arial Narrow" panose="020B060602020203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556" y="913793"/>
            <a:ext cx="2923348" cy="232463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932" y="913793"/>
            <a:ext cx="3253531" cy="232463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351" y="3504267"/>
            <a:ext cx="2129700" cy="2295642"/>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805" y="868110"/>
            <a:ext cx="2220148" cy="2370319"/>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6346" y="3504268"/>
            <a:ext cx="3336496" cy="2295641"/>
          </a:xfrm>
          <a:prstGeom prst="rect">
            <a:avLst/>
          </a:prstGeom>
        </p:spPr>
      </p:pic>
    </p:spTree>
    <p:extLst>
      <p:ext uri="{BB962C8B-B14F-4D97-AF65-F5344CB8AC3E}">
        <p14:creationId xmlns:p14="http://schemas.microsoft.com/office/powerpoint/2010/main" val="1018872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a:extLst>
              <a:ext uri="{FF2B5EF4-FFF2-40B4-BE49-F238E27FC236}">
                <a16:creationId xmlns:a16="http://schemas.microsoft.com/office/drawing/2014/main" xmlns="" id="{9333109F-2AB0-4B79-A1BD-5C701A83F806}"/>
              </a:ext>
            </a:extLst>
          </p:cNvPr>
          <p:cNvSpPr txBox="1">
            <a:spLocks/>
          </p:cNvSpPr>
          <p:nvPr/>
        </p:nvSpPr>
        <p:spPr>
          <a:xfrm>
            <a:off x="1643269" y="2684825"/>
            <a:ext cx="8905461" cy="744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b="1" dirty="0">
                <a:solidFill>
                  <a:srgbClr val="002060"/>
                </a:solidFill>
                <a:latin typeface="Arial Narrow" panose="020B0606020202030204" pitchFamily="34" charset="0"/>
              </a:rPr>
              <a:t>CONTROL INTERNO</a:t>
            </a:r>
          </a:p>
        </p:txBody>
      </p:sp>
    </p:spTree>
    <p:extLst>
      <p:ext uri="{BB962C8B-B14F-4D97-AF65-F5344CB8AC3E}">
        <p14:creationId xmlns:p14="http://schemas.microsoft.com/office/powerpoint/2010/main" val="3016887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1270a87e13d_0_0"/>
          <p:cNvSpPr txBox="1">
            <a:spLocks noGrp="1"/>
          </p:cNvSpPr>
          <p:nvPr>
            <p:ph type="title"/>
          </p:nvPr>
        </p:nvSpPr>
        <p:spPr>
          <a:xfrm>
            <a:off x="1546925" y="448475"/>
            <a:ext cx="9438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s-CO" dirty="0">
                <a:latin typeface="Arial Narrow" panose="020B0606020202030204" pitchFamily="34" charset="0"/>
              </a:rPr>
              <a:t>SISTEMAS DE GESTIÓN DE LA CALIDAD</a:t>
            </a:r>
            <a:endParaRPr dirty="0">
              <a:latin typeface="Arial Narrow" panose="020B0606020202030204" pitchFamily="34" charset="0"/>
            </a:endParaRPr>
          </a:p>
        </p:txBody>
      </p:sp>
      <p:pic>
        <p:nvPicPr>
          <p:cNvPr id="101" name="Google Shape;101;g1270a87e13d_0_0"/>
          <p:cNvPicPr preferRelativeResize="0"/>
          <p:nvPr/>
        </p:nvPicPr>
        <p:blipFill rotWithShape="1">
          <a:blip r:embed="rId3">
            <a:alphaModFix/>
          </a:blip>
          <a:srcRect b="25534"/>
          <a:stretch/>
        </p:blipFill>
        <p:spPr>
          <a:xfrm>
            <a:off x="2058325" y="1774175"/>
            <a:ext cx="8415500" cy="3395375"/>
          </a:xfrm>
          <a:prstGeom prst="rect">
            <a:avLst/>
          </a:prstGeom>
          <a:noFill/>
          <a:ln>
            <a:noFill/>
          </a:ln>
        </p:spPr>
      </p:pic>
    </p:spTree>
    <p:extLst>
      <p:ext uri="{BB962C8B-B14F-4D97-AF65-F5344CB8AC3E}">
        <p14:creationId xmlns:p14="http://schemas.microsoft.com/office/powerpoint/2010/main" val="1194483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862" y="1105989"/>
            <a:ext cx="10273937" cy="4302034"/>
          </a:xfrm>
        </p:spPr>
        <p:txBody>
          <a:bodyPr>
            <a:normAutofit fontScale="90000"/>
          </a:bodyPr>
          <a:lstStyle/>
          <a:p>
            <a:pPr algn="ctr"/>
            <a:r>
              <a:rPr lang="es-CO" sz="3200" dirty="0" smtClean="0"/>
              <a:t/>
            </a:r>
            <a:br>
              <a:rPr lang="es-CO" sz="3200" dirty="0" smtClean="0"/>
            </a:br>
            <a:r>
              <a:rPr lang="es-CO" sz="3200" dirty="0"/>
              <a:t/>
            </a:r>
            <a:br>
              <a:rPr lang="es-CO" sz="3200" dirty="0"/>
            </a:br>
            <a:r>
              <a:rPr lang="es-CO" sz="3200" dirty="0" smtClean="0"/>
              <a:t/>
            </a:r>
            <a:br>
              <a:rPr lang="es-CO" sz="3200" dirty="0" smtClean="0"/>
            </a:br>
            <a:r>
              <a:rPr lang="es-CO" sz="3200" dirty="0" smtClean="0">
                <a:latin typeface="Arial Narrow" panose="020B0606020202030204" pitchFamily="34" charset="0"/>
              </a:rPr>
              <a:t>Dando cumplimiento de la Ley 87 de 1993 y demás normas complementarias del sistema de control interno para ser aplicado en nuestro hospital</a:t>
            </a:r>
            <a:br>
              <a:rPr lang="es-CO" sz="3200" dirty="0" smtClean="0">
                <a:latin typeface="Arial Narrow" panose="020B0606020202030204" pitchFamily="34" charset="0"/>
              </a:rPr>
            </a:br>
            <a:r>
              <a:rPr lang="es-CO" sz="3200" dirty="0">
                <a:latin typeface="Arial Narrow" panose="020B0606020202030204" pitchFamily="34" charset="0"/>
              </a:rPr>
              <a:t/>
            </a:r>
            <a:br>
              <a:rPr lang="es-CO" sz="3200" dirty="0">
                <a:latin typeface="Arial Narrow" panose="020B0606020202030204" pitchFamily="34" charset="0"/>
              </a:rPr>
            </a:br>
            <a:r>
              <a:rPr lang="es-CO" sz="3200" dirty="0" smtClean="0">
                <a:latin typeface="Arial Narrow" panose="020B0606020202030204" pitchFamily="34" charset="0"/>
              </a:rPr>
              <a:t>Firma de Auditores y Consultores S.A.S</a:t>
            </a:r>
            <a:br>
              <a:rPr lang="es-CO" sz="3200" dirty="0" smtClean="0">
                <a:latin typeface="Arial Narrow" panose="020B0606020202030204" pitchFamily="34" charset="0"/>
              </a:rPr>
            </a:br>
            <a:r>
              <a:rPr lang="es-CO" sz="3200" dirty="0" smtClean="0">
                <a:latin typeface="Arial Narrow" panose="020B0606020202030204" pitchFamily="34" charset="0"/>
              </a:rPr>
              <a:t>2 Asesores (auditor interno y un coordinador)</a:t>
            </a:r>
            <a:br>
              <a:rPr lang="es-CO" sz="3200" dirty="0" smtClean="0">
                <a:latin typeface="Arial Narrow" panose="020B0606020202030204" pitchFamily="34" charset="0"/>
              </a:rPr>
            </a:br>
            <a:r>
              <a:rPr lang="es-CO" sz="3200" dirty="0">
                <a:latin typeface="Arial Narrow" panose="020B0606020202030204" pitchFamily="34" charset="0"/>
              </a:rPr>
              <a:t/>
            </a:r>
            <a:br>
              <a:rPr lang="es-CO" sz="3200" dirty="0">
                <a:latin typeface="Arial Narrow" panose="020B0606020202030204" pitchFamily="34" charset="0"/>
              </a:rPr>
            </a:br>
            <a:r>
              <a:rPr lang="es-CO" sz="3200" dirty="0" smtClean="0">
                <a:latin typeface="Arial Narrow" panose="020B0606020202030204" pitchFamily="34" charset="0"/>
              </a:rPr>
              <a:t>El comité Institucional de coordinación de control Interno se encuentra creado reglamentado y actualizado por medio de la Resolución 046 del 06 de agosto del 2021 </a:t>
            </a:r>
            <a:br>
              <a:rPr lang="es-CO" sz="3200" dirty="0" smtClean="0">
                <a:latin typeface="Arial Narrow" panose="020B0606020202030204" pitchFamily="34" charset="0"/>
              </a:rPr>
            </a:br>
            <a:r>
              <a:rPr lang="es-CO" sz="3200" dirty="0" smtClean="0">
                <a:latin typeface="Arial Narrow" panose="020B0606020202030204" pitchFamily="34" charset="0"/>
              </a:rPr>
              <a:t/>
            </a:r>
            <a:br>
              <a:rPr lang="es-CO" sz="3200" dirty="0" smtClean="0">
                <a:latin typeface="Arial Narrow" panose="020B0606020202030204" pitchFamily="34" charset="0"/>
              </a:rPr>
            </a:br>
            <a:r>
              <a:rPr lang="es-CO" sz="3200" dirty="0"/>
              <a:t/>
            </a:r>
            <a:br>
              <a:rPr lang="es-CO" sz="3200" dirty="0"/>
            </a:br>
            <a:r>
              <a:rPr lang="es-CO" sz="3200" dirty="0" smtClean="0"/>
              <a:t/>
            </a:r>
            <a:br>
              <a:rPr lang="es-CO" sz="3200" dirty="0" smtClean="0"/>
            </a:br>
            <a:endParaRPr lang="es-CO" sz="3200" dirty="0"/>
          </a:p>
        </p:txBody>
      </p:sp>
    </p:spTree>
    <p:extLst>
      <p:ext uri="{BB962C8B-B14F-4D97-AF65-F5344CB8AC3E}">
        <p14:creationId xmlns:p14="http://schemas.microsoft.com/office/powerpoint/2010/main" val="1485151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8137" y="1105988"/>
            <a:ext cx="8473440" cy="4014652"/>
          </a:xfrm>
        </p:spPr>
        <p:txBody>
          <a:bodyPr>
            <a:normAutofit fontScale="90000"/>
          </a:bodyPr>
          <a:lstStyle/>
          <a:p>
            <a:pPr algn="ctr"/>
            <a:r>
              <a:rPr lang="es-CO" dirty="0" smtClean="0">
                <a:latin typeface="Arial Narrow" panose="020B0606020202030204" pitchFamily="34" charset="0"/>
              </a:rPr>
              <a:t>PRINCIPALES FUNCIONES</a:t>
            </a:r>
            <a:br>
              <a:rPr lang="es-CO" dirty="0" smtClean="0">
                <a:latin typeface="Arial Narrow" panose="020B0606020202030204" pitchFamily="34" charset="0"/>
              </a:rPr>
            </a:br>
            <a:r>
              <a:rPr lang="es-CO" dirty="0" smtClean="0">
                <a:latin typeface="Arial Narrow" panose="020B0606020202030204" pitchFamily="34" charset="0"/>
              </a:rPr>
              <a:t/>
            </a:r>
            <a:br>
              <a:rPr lang="es-CO" dirty="0" smtClean="0">
                <a:latin typeface="Arial Narrow" panose="020B0606020202030204" pitchFamily="34" charset="0"/>
              </a:rPr>
            </a:br>
            <a:r>
              <a:rPr lang="es-CO" dirty="0" smtClean="0">
                <a:latin typeface="Arial Narrow" panose="020B0606020202030204" pitchFamily="34" charset="0"/>
              </a:rPr>
              <a:t>1. Elaboración y presentación de los diferentes informes</a:t>
            </a:r>
            <a:br>
              <a:rPr lang="es-CO" dirty="0" smtClean="0">
                <a:latin typeface="Arial Narrow" panose="020B0606020202030204" pitchFamily="34" charset="0"/>
              </a:rPr>
            </a:br>
            <a:r>
              <a:rPr lang="es-CO" dirty="0" smtClean="0">
                <a:latin typeface="Arial Narrow" panose="020B0606020202030204" pitchFamily="34" charset="0"/>
              </a:rPr>
              <a:t>2. Ejecución de las auditorias internas</a:t>
            </a:r>
            <a:br>
              <a:rPr lang="es-CO" dirty="0" smtClean="0">
                <a:latin typeface="Arial Narrow" panose="020B0606020202030204" pitchFamily="34" charset="0"/>
              </a:rPr>
            </a:br>
            <a:r>
              <a:rPr lang="es-CO" dirty="0" smtClean="0">
                <a:latin typeface="Arial Narrow" panose="020B0606020202030204" pitchFamily="34" charset="0"/>
              </a:rPr>
              <a:t>3. Asesorar </a:t>
            </a:r>
            <a:r>
              <a:rPr lang="es-CO" dirty="0">
                <a:latin typeface="Arial Narrow" panose="020B0606020202030204" pitchFamily="34" charset="0"/>
              </a:rPr>
              <a:t>y acompañar a la alta Dirección</a:t>
            </a:r>
            <a:r>
              <a:rPr lang="es-CO" dirty="0" smtClean="0">
                <a:latin typeface="Arial Narrow" panose="020B0606020202030204" pitchFamily="34" charset="0"/>
              </a:rPr>
              <a:t/>
            </a:r>
            <a:br>
              <a:rPr lang="es-CO" dirty="0" smtClean="0">
                <a:latin typeface="Arial Narrow" panose="020B0606020202030204" pitchFamily="34" charset="0"/>
              </a:rPr>
            </a:br>
            <a:endParaRPr lang="es-CO" dirty="0">
              <a:latin typeface="Arial Narrow" panose="020B0606020202030204" pitchFamily="34" charset="0"/>
            </a:endParaRPr>
          </a:p>
        </p:txBody>
      </p:sp>
    </p:spTree>
    <p:extLst>
      <p:ext uri="{BB962C8B-B14F-4D97-AF65-F5344CB8AC3E}">
        <p14:creationId xmlns:p14="http://schemas.microsoft.com/office/powerpoint/2010/main" val="3686071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38F5739E-AB0B-4094-9972-4DFF0C5840E5}"/>
              </a:ext>
            </a:extLst>
          </p:cNvPr>
          <p:cNvSpPr txBox="1">
            <a:spLocks/>
          </p:cNvSpPr>
          <p:nvPr/>
        </p:nvSpPr>
        <p:spPr>
          <a:xfrm>
            <a:off x="1577755" y="1934818"/>
            <a:ext cx="9434801" cy="4024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5" name="Título 5">
            <a:extLst>
              <a:ext uri="{FF2B5EF4-FFF2-40B4-BE49-F238E27FC236}">
                <a16:creationId xmlns:a16="http://schemas.microsoft.com/office/drawing/2014/main" xmlns="" id="{42C2E72B-82BA-42B8-8159-F1783A267B0A}"/>
              </a:ext>
            </a:extLst>
          </p:cNvPr>
          <p:cNvSpPr txBox="1">
            <a:spLocks/>
          </p:cNvSpPr>
          <p:nvPr/>
        </p:nvSpPr>
        <p:spPr>
          <a:xfrm>
            <a:off x="1338471" y="526728"/>
            <a:ext cx="8867976" cy="9624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CO" sz="2800" b="1" dirty="0" smtClean="0">
              <a:solidFill>
                <a:srgbClr val="002060"/>
              </a:solidFill>
              <a:latin typeface="Arial Narrow" panose="020B0606020202030204" pitchFamily="34" charset="0"/>
            </a:endParaRPr>
          </a:p>
          <a:p>
            <a:pPr algn="ctr"/>
            <a:r>
              <a:rPr lang="es-CO" sz="4000" b="1" dirty="0" smtClean="0">
                <a:solidFill>
                  <a:srgbClr val="002060"/>
                </a:solidFill>
                <a:latin typeface="Arial Narrow" panose="020B0606020202030204" pitchFamily="34" charset="0"/>
              </a:rPr>
              <a:t>INFORMES DE CONTROL INTERNO 2021</a:t>
            </a:r>
          </a:p>
          <a:p>
            <a:pPr algn="ctr"/>
            <a:endParaRPr lang="es-CO" sz="2800" b="1" dirty="0" smtClean="0">
              <a:solidFill>
                <a:srgbClr val="002060"/>
              </a:solidFill>
              <a:latin typeface="Cooper Black" panose="0208090404030B020404" pitchFamily="18" charset="0"/>
            </a:endParaRPr>
          </a:p>
          <a:p>
            <a:pPr algn="ctr"/>
            <a:r>
              <a:rPr lang="es-CO" sz="2800" b="1" dirty="0" smtClean="0">
                <a:solidFill>
                  <a:srgbClr val="002060"/>
                </a:solidFill>
                <a:latin typeface="Cooper Black" panose="0208090404030B020404" pitchFamily="18" charset="0"/>
              </a:rPr>
              <a:t> </a:t>
            </a:r>
            <a:endParaRPr lang="es-CO" sz="2800" b="1" dirty="0">
              <a:solidFill>
                <a:srgbClr val="002060"/>
              </a:solidFill>
              <a:latin typeface="Cooper Black" panose="0208090404030B0204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5746943"/>
              </p:ext>
            </p:extLst>
          </p:nvPr>
        </p:nvGraphicFramePr>
        <p:xfrm>
          <a:off x="2447109" y="1611085"/>
          <a:ext cx="7184571" cy="3333054"/>
        </p:xfrm>
        <a:graphic>
          <a:graphicData uri="http://schemas.openxmlformats.org/drawingml/2006/table">
            <a:tbl>
              <a:tblPr firstRow="1" bandRow="1">
                <a:tableStyleId>{5C22544A-7EE6-4342-B048-85BDC9FD1C3A}</a:tableStyleId>
              </a:tblPr>
              <a:tblGrid>
                <a:gridCol w="4132245"/>
                <a:gridCol w="3052326"/>
              </a:tblGrid>
              <a:tr h="326571">
                <a:tc>
                  <a:txBody>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ea typeface="+mn-ea"/>
                          <a:cs typeface="Arial"/>
                          <a:sym typeface="Arial"/>
                        </a:rPr>
                        <a:t>1. Informe de seguimiento al plan de mejoramiento suscrito con la CGS</a:t>
                      </a:r>
                    </a:p>
                  </a:txBody>
                  <a:tcPr/>
                </a:tc>
                <a:tc>
                  <a:txBody>
                    <a:bodyPr/>
                    <a:lstStyle/>
                    <a:p>
                      <a:pPr algn="ctr"/>
                      <a:r>
                        <a:rPr lang="es-CO" sz="1200" dirty="0" smtClean="0"/>
                        <a:t>4</a:t>
                      </a:r>
                      <a:endParaRPr lang="es-CO" sz="1200" dirty="0"/>
                    </a:p>
                  </a:txBody>
                  <a:tcPr/>
                </a:tc>
              </a:tr>
              <a:tr h="12453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2. Informe de control interno contable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3. Informe de derechos de autor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4. Informe de seguimiento al comité de conciliación</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5. Informe de seguimiento a la plataforma del </a:t>
                      </a:r>
                      <a:r>
                        <a:rPr kumimoji="0" lang="es-MX" sz="1000" b="0" i="0" u="none" strike="noStrike" kern="0" cap="none" spc="0" normalizeH="0" baseline="0" noProof="0" dirty="0" err="1" smtClean="0">
                          <a:ln>
                            <a:noFill/>
                          </a:ln>
                          <a:solidFill>
                            <a:srgbClr val="000000"/>
                          </a:solidFill>
                          <a:effectLst/>
                          <a:uLnTx/>
                          <a:uFillTx/>
                          <a:latin typeface="+mn-lt"/>
                          <a:cs typeface="Arial"/>
                          <a:sym typeface="Arial"/>
                        </a:rPr>
                        <a:t>Sigep</a:t>
                      </a:r>
                      <a:endParaRPr kumimoji="0" lang="es-MX" sz="1000" b="0" i="0" u="none" strike="noStrike" kern="0" cap="none" spc="0" normalizeH="0" baseline="0" noProof="0" dirty="0" smtClean="0">
                        <a:ln>
                          <a:noFill/>
                        </a:ln>
                        <a:solidFill>
                          <a:srgbClr val="000000"/>
                        </a:solidFill>
                        <a:effectLst/>
                        <a:uLnTx/>
                        <a:uFillTx/>
                        <a:latin typeface="+mn-lt"/>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6. Informe de seguimiento de la comisión nacional del servicio civil</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7. Diligenciamiento de la encuesta </a:t>
                      </a:r>
                      <a:r>
                        <a:rPr kumimoji="0" lang="es-MX" sz="1000" b="0" i="0" u="none" strike="noStrike" kern="0" cap="none" spc="0" normalizeH="0" baseline="0" noProof="0" dirty="0" err="1" smtClean="0">
                          <a:ln>
                            <a:noFill/>
                          </a:ln>
                          <a:solidFill>
                            <a:srgbClr val="000000"/>
                          </a:solidFill>
                          <a:effectLst/>
                          <a:uLnTx/>
                          <a:uFillTx/>
                          <a:latin typeface="+mn-lt"/>
                          <a:cs typeface="Arial"/>
                          <a:sym typeface="Arial"/>
                        </a:rPr>
                        <a:t>Furag</a:t>
                      </a:r>
                      <a:r>
                        <a:rPr kumimoji="0" lang="es-MX" sz="1000" b="0" i="0" u="none" strike="noStrike" kern="0" cap="none" spc="0" normalizeH="0" baseline="0" noProof="0" dirty="0" smtClean="0">
                          <a:ln>
                            <a:noFill/>
                          </a:ln>
                          <a:solidFill>
                            <a:srgbClr val="000000"/>
                          </a:solidFill>
                          <a:effectLst/>
                          <a:uLnTx/>
                          <a:uFillTx/>
                          <a:latin typeface="+mn-lt"/>
                          <a:cs typeface="Arial"/>
                          <a:sym typeface="Arial"/>
                        </a:rPr>
                        <a:t> rol de control interno</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8. Informe de seguimiento de la rendición de cuentas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None/>
                        <a:tabLst/>
                        <a:defRPr/>
                      </a:pPr>
                      <a:endParaRPr lang="es-CO" sz="1000" dirty="0"/>
                    </a:p>
                  </a:txBody>
                  <a:tcPr/>
                </a:tc>
                <a:tc>
                  <a:txBody>
                    <a:bodyPr/>
                    <a:lstStyle/>
                    <a:p>
                      <a:pPr algn="ctr"/>
                      <a:r>
                        <a:rPr lang="es-CO" sz="1100" dirty="0" smtClean="0"/>
                        <a:t>1</a:t>
                      </a:r>
                    </a:p>
                    <a:p>
                      <a:pPr algn="ctr"/>
                      <a:r>
                        <a:rPr lang="es-CO" sz="1100" dirty="0" smtClean="0"/>
                        <a:t>1</a:t>
                      </a:r>
                    </a:p>
                    <a:p>
                      <a:pPr algn="ctr"/>
                      <a:r>
                        <a:rPr lang="es-CO" sz="1100" dirty="0" smtClean="0"/>
                        <a:t>1</a:t>
                      </a:r>
                    </a:p>
                    <a:p>
                      <a:pPr algn="ctr"/>
                      <a:r>
                        <a:rPr lang="es-CO" sz="1100" dirty="0" smtClean="0"/>
                        <a:t>1</a:t>
                      </a:r>
                    </a:p>
                    <a:p>
                      <a:pPr algn="ctr"/>
                      <a:r>
                        <a:rPr lang="es-CO" sz="1100" dirty="0" smtClean="0"/>
                        <a:t>1</a:t>
                      </a:r>
                    </a:p>
                    <a:p>
                      <a:pPr algn="ctr"/>
                      <a:r>
                        <a:rPr lang="es-CO" sz="1100" dirty="0" smtClean="0"/>
                        <a:t>1</a:t>
                      </a:r>
                    </a:p>
                    <a:p>
                      <a:pPr algn="ctr"/>
                      <a:r>
                        <a:rPr lang="es-CO" sz="1100" dirty="0" smtClean="0"/>
                        <a:t>1</a:t>
                      </a:r>
                      <a:endParaRPr lang="es-CO" sz="1100" dirty="0"/>
                    </a:p>
                  </a:txBody>
                  <a:tcPr/>
                </a:tc>
              </a:tr>
              <a:tr h="3764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9. Informe de evaluación Independiente del sistema de Control Interno</a:t>
                      </a:r>
                    </a:p>
                  </a:txBody>
                  <a:tcPr/>
                </a:tc>
                <a:tc>
                  <a:txBody>
                    <a:bodyPr/>
                    <a:lstStyle/>
                    <a:p>
                      <a:pPr algn="ctr"/>
                      <a:r>
                        <a:rPr lang="es-CO" sz="1200" dirty="0" smtClean="0"/>
                        <a:t>2</a:t>
                      </a:r>
                      <a:endParaRPr lang="es-CO" sz="1200" dirty="0"/>
                    </a:p>
                  </a:txBody>
                  <a:tcPr/>
                </a:tc>
              </a:tr>
              <a:tr h="452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10. Informe de austeridad del gasto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ea typeface="+mn-ea"/>
                          <a:cs typeface="Arial"/>
                          <a:sym typeface="Arial"/>
                        </a:rPr>
                        <a:t>11. Informe de seguimiento de PQRSF</a:t>
                      </a:r>
                      <a:endParaRPr lang="es-CO" sz="1000" dirty="0"/>
                    </a:p>
                  </a:txBody>
                  <a:tcPr/>
                </a:tc>
                <a:tc>
                  <a:txBody>
                    <a:bodyPr/>
                    <a:lstStyle/>
                    <a:p>
                      <a:pPr algn="ctr"/>
                      <a:r>
                        <a:rPr lang="es-CO" sz="1200" dirty="0" smtClean="0"/>
                        <a:t>4</a:t>
                      </a:r>
                    </a:p>
                    <a:p>
                      <a:pPr algn="ctr"/>
                      <a:r>
                        <a:rPr lang="es-CO" sz="1200" dirty="0" smtClean="0"/>
                        <a:t>4</a:t>
                      </a:r>
                      <a:endParaRPr lang="es-CO" sz="1200" dirty="0"/>
                    </a:p>
                  </a:txBody>
                  <a:tcPr/>
                </a:tc>
              </a:tr>
              <a:tr h="46815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0" i="0" u="none" strike="noStrike" kern="0" cap="none" spc="0" normalizeH="0" baseline="0" noProof="0" dirty="0" smtClean="0">
                          <a:ln>
                            <a:noFill/>
                          </a:ln>
                          <a:solidFill>
                            <a:srgbClr val="000000"/>
                          </a:solidFill>
                          <a:effectLst/>
                          <a:uLnTx/>
                          <a:uFillTx/>
                          <a:latin typeface="+mn-lt"/>
                          <a:cs typeface="Arial"/>
                          <a:sym typeface="Arial"/>
                        </a:rPr>
                        <a:t>12. Informe de seguimiento al plan anual anticorrupción y atención al ciudadano</a:t>
                      </a:r>
                    </a:p>
                  </a:txBody>
                  <a:tcPr/>
                </a:tc>
                <a:tc>
                  <a:txBody>
                    <a:bodyPr/>
                    <a:lstStyle/>
                    <a:p>
                      <a:pPr algn="ctr"/>
                      <a:r>
                        <a:rPr lang="es-CO" sz="1200" dirty="0" smtClean="0"/>
                        <a:t>3</a:t>
                      </a:r>
                      <a:endParaRPr lang="es-CO" sz="1200" dirty="0"/>
                    </a:p>
                  </a:txBody>
                  <a:tcPr/>
                </a:tc>
              </a:tr>
              <a:tr h="324324">
                <a:tc gridSpan="2">
                  <a:txBody>
                    <a:bodyPr/>
                    <a:lstStyle/>
                    <a:p>
                      <a:pPr marR="0" algn="l" rtl="0">
                        <a:lnSpc>
                          <a:spcPct val="100000"/>
                        </a:lnSpc>
                        <a:spcBef>
                          <a:spcPts val="0"/>
                        </a:spcBef>
                        <a:spcAft>
                          <a:spcPts val="0"/>
                        </a:spcAft>
                        <a:buClr>
                          <a:srgbClr val="000000"/>
                        </a:buClr>
                        <a:buFont typeface="Arial"/>
                      </a:pPr>
                      <a:r>
                        <a:rPr lang="es-CO" sz="1200" b="0" i="0" u="none" strike="noStrike" cap="none" dirty="0" smtClean="0">
                          <a:solidFill>
                            <a:schemeClr val="dk1"/>
                          </a:solidFill>
                          <a:latin typeface="+mn-lt"/>
                          <a:ea typeface="+mn-ea"/>
                          <a:cs typeface="+mn-cs"/>
                          <a:sym typeface="Arial"/>
                        </a:rPr>
                        <a:t>                                  TOTAL DE</a:t>
                      </a:r>
                      <a:r>
                        <a:rPr lang="es-CO" sz="1200" b="0" i="0" u="none" strike="noStrike" cap="none" baseline="0" dirty="0" smtClean="0">
                          <a:solidFill>
                            <a:schemeClr val="dk1"/>
                          </a:solidFill>
                          <a:latin typeface="+mn-lt"/>
                          <a:ea typeface="+mn-ea"/>
                          <a:cs typeface="+mn-cs"/>
                          <a:sym typeface="Arial"/>
                        </a:rPr>
                        <a:t> INFORMES DEL AÑO</a:t>
                      </a:r>
                      <a:r>
                        <a:rPr lang="es-CO" sz="1200" b="0" i="0" u="none" strike="noStrike" cap="none" dirty="0" smtClean="0">
                          <a:solidFill>
                            <a:schemeClr val="dk1"/>
                          </a:solidFill>
                          <a:latin typeface="+mn-lt"/>
                          <a:ea typeface="+mn-ea"/>
                          <a:cs typeface="+mn-cs"/>
                          <a:sym typeface="Arial"/>
                        </a:rPr>
                        <a:t>                                        25</a:t>
                      </a:r>
                      <a:endParaRPr lang="es-CO" sz="1200" b="0" i="0" u="none" strike="noStrike" cap="none" dirty="0">
                        <a:solidFill>
                          <a:schemeClr val="dk1"/>
                        </a:solidFill>
                        <a:latin typeface="+mn-lt"/>
                        <a:ea typeface="+mn-ea"/>
                        <a:cs typeface="+mn-cs"/>
                        <a:sym typeface="Arial"/>
                      </a:endParaRPr>
                    </a:p>
                  </a:txBody>
                  <a:tcPr/>
                </a:tc>
                <a:tc hMerge="1">
                  <a:txBody>
                    <a:bodyPr/>
                    <a:lstStyle/>
                    <a:p>
                      <a:endParaRPr lang="es-CO" dirty="0"/>
                    </a:p>
                  </a:txBody>
                  <a:tcPr/>
                </a:tc>
              </a:tr>
            </a:tbl>
          </a:graphicData>
        </a:graphic>
      </p:graphicFrame>
    </p:spTree>
    <p:extLst>
      <p:ext uri="{BB962C8B-B14F-4D97-AF65-F5344CB8AC3E}">
        <p14:creationId xmlns:p14="http://schemas.microsoft.com/office/powerpoint/2010/main" val="26526456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xmlns="" id="{38F5739E-AB0B-4094-9972-4DFF0C5840E5}"/>
              </a:ext>
            </a:extLst>
          </p:cNvPr>
          <p:cNvSpPr txBox="1">
            <a:spLocks/>
          </p:cNvSpPr>
          <p:nvPr/>
        </p:nvSpPr>
        <p:spPr>
          <a:xfrm>
            <a:off x="1577755" y="1934818"/>
            <a:ext cx="9434801" cy="4024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CO" dirty="0"/>
          </a:p>
        </p:txBody>
      </p:sp>
      <p:sp>
        <p:nvSpPr>
          <p:cNvPr id="5" name="Título 5">
            <a:extLst>
              <a:ext uri="{FF2B5EF4-FFF2-40B4-BE49-F238E27FC236}">
                <a16:creationId xmlns:a16="http://schemas.microsoft.com/office/drawing/2014/main" xmlns="" id="{42C2E72B-82BA-42B8-8159-F1783A267B0A}"/>
              </a:ext>
            </a:extLst>
          </p:cNvPr>
          <p:cNvSpPr txBox="1">
            <a:spLocks/>
          </p:cNvSpPr>
          <p:nvPr/>
        </p:nvSpPr>
        <p:spPr>
          <a:xfrm>
            <a:off x="1338471" y="526728"/>
            <a:ext cx="8867976" cy="1154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800" b="1" dirty="0">
                <a:solidFill>
                  <a:srgbClr val="002060"/>
                </a:solidFill>
                <a:latin typeface="Arial Narrow" panose="020B0606020202030204" pitchFamily="34" charset="0"/>
              </a:rPr>
              <a:t>INFORMES </a:t>
            </a:r>
            <a:r>
              <a:rPr lang="es-CO" sz="2800" b="1" dirty="0" smtClean="0">
                <a:solidFill>
                  <a:srgbClr val="002060"/>
                </a:solidFill>
                <a:latin typeface="Arial Narrow" panose="020B0606020202030204" pitchFamily="34" charset="0"/>
              </a:rPr>
              <a:t>DE CONTROL INTERNO 2021</a:t>
            </a:r>
          </a:p>
          <a:p>
            <a:pPr algn="ctr"/>
            <a:r>
              <a:rPr lang="es-CO" sz="2800" b="1" dirty="0">
                <a:solidFill>
                  <a:srgbClr val="002060"/>
                </a:solidFill>
                <a:latin typeface="Arial Narrow" panose="020B0606020202030204" pitchFamily="34" charset="0"/>
              </a:rPr>
              <a:t>LINK https://</a:t>
            </a:r>
            <a:r>
              <a:rPr lang="es-CO" sz="2800" b="1" dirty="0" smtClean="0">
                <a:solidFill>
                  <a:srgbClr val="002060"/>
                </a:solidFill>
                <a:latin typeface="Arial Narrow" panose="020B0606020202030204" pitchFamily="34" charset="0"/>
              </a:rPr>
              <a:t>www.hlp.gov.co </a:t>
            </a:r>
            <a:endParaRPr lang="es-CO" sz="2800" b="1" dirty="0">
              <a:solidFill>
                <a:srgbClr val="002060"/>
              </a:solidFill>
              <a:latin typeface="Arial Narrow" panose="020B0606020202030204" pitchFamily="34" charset="0"/>
            </a:endParaRPr>
          </a:p>
        </p:txBody>
      </p:sp>
      <p:pic>
        <p:nvPicPr>
          <p:cNvPr id="2" name="Imagen 1"/>
          <p:cNvPicPr>
            <a:picLocks noChangeAspect="1"/>
          </p:cNvPicPr>
          <p:nvPr/>
        </p:nvPicPr>
        <p:blipFill>
          <a:blip r:embed="rId2"/>
          <a:stretch>
            <a:fillRect/>
          </a:stretch>
        </p:blipFill>
        <p:spPr>
          <a:xfrm>
            <a:off x="2307772" y="1593072"/>
            <a:ext cx="7315200" cy="3945626"/>
          </a:xfrm>
          <a:prstGeom prst="rect">
            <a:avLst/>
          </a:prstGeom>
        </p:spPr>
      </p:pic>
    </p:spTree>
    <p:extLst>
      <p:ext uri="{BB962C8B-B14F-4D97-AF65-F5344CB8AC3E}">
        <p14:creationId xmlns:p14="http://schemas.microsoft.com/office/powerpoint/2010/main" val="5980443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6750767D-9011-472E-BCF1-C57D0FE3F913}"/>
              </a:ext>
            </a:extLst>
          </p:cNvPr>
          <p:cNvSpPr txBox="1">
            <a:spLocks/>
          </p:cNvSpPr>
          <p:nvPr/>
        </p:nvSpPr>
        <p:spPr>
          <a:xfrm>
            <a:off x="1210614" y="799041"/>
            <a:ext cx="9144000" cy="10541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dirty="0">
                <a:latin typeface="Arial Narrow" panose="020B0606020202030204" pitchFamily="34" charset="0"/>
                <a:cs typeface="Arial" panose="020B0604020202020204" pitchFamily="34" charset="0"/>
              </a:rPr>
              <a:t>AUDITORIAS INTERNAS DE CONTROL INTERNO</a:t>
            </a:r>
            <a:endParaRPr lang="es-CO" sz="3200" dirty="0">
              <a:latin typeface="Arial Narrow" panose="020B0606020202030204" pitchFamily="34" charset="0"/>
            </a:endParaRPr>
          </a:p>
        </p:txBody>
      </p:sp>
      <p:sp>
        <p:nvSpPr>
          <p:cNvPr id="5" name="Subtítulo 2">
            <a:extLst>
              <a:ext uri="{FF2B5EF4-FFF2-40B4-BE49-F238E27FC236}">
                <a16:creationId xmlns:a16="http://schemas.microsoft.com/office/drawing/2014/main" xmlns="" id="{FD5EB90D-1384-43AF-BBE6-79970ECE7ECB}"/>
              </a:ext>
            </a:extLst>
          </p:cNvPr>
          <p:cNvSpPr txBox="1">
            <a:spLocks/>
          </p:cNvSpPr>
          <p:nvPr/>
        </p:nvSpPr>
        <p:spPr>
          <a:xfrm>
            <a:off x="1210614" y="1764406"/>
            <a:ext cx="9457386" cy="42500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p:txBody>
      </p:sp>
      <p:graphicFrame>
        <p:nvGraphicFramePr>
          <p:cNvPr id="8" name="Gráfico 7"/>
          <p:cNvGraphicFramePr/>
          <p:nvPr>
            <p:extLst>
              <p:ext uri="{D42A27DB-BD31-4B8C-83A1-F6EECF244321}">
                <p14:modId xmlns:p14="http://schemas.microsoft.com/office/powerpoint/2010/main" val="454141977"/>
              </p:ext>
            </p:extLst>
          </p:nvPr>
        </p:nvGraphicFramePr>
        <p:xfrm>
          <a:off x="3792643" y="1853208"/>
          <a:ext cx="4293327" cy="28738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44692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6750767D-9011-472E-BCF1-C57D0FE3F913}"/>
              </a:ext>
            </a:extLst>
          </p:cNvPr>
          <p:cNvSpPr txBox="1">
            <a:spLocks/>
          </p:cNvSpPr>
          <p:nvPr/>
        </p:nvSpPr>
        <p:spPr>
          <a:xfrm>
            <a:off x="1367307" y="1108364"/>
            <a:ext cx="9144000" cy="39993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900" dirty="0" smtClean="0">
                <a:latin typeface="Arial Narrow" panose="020B0606020202030204" pitchFamily="34" charset="0"/>
                <a:cs typeface="Arial" panose="020B0604020202020204" pitchFamily="34" charset="0"/>
              </a:rPr>
              <a:t>ACOMPAÑAMIENTO Y ASESORIA A LA ALTA DIRECCION</a:t>
            </a:r>
          </a:p>
          <a:p>
            <a:pPr algn="ctr"/>
            <a:endParaRPr lang="es-MX" sz="2900" dirty="0" smtClean="0">
              <a:latin typeface="Arial Narrow" panose="020B0606020202030204" pitchFamily="34" charset="0"/>
              <a:cs typeface="Arial" panose="020B0604020202020204" pitchFamily="34" charset="0"/>
            </a:endParaRPr>
          </a:p>
          <a:p>
            <a:pPr algn="ctr"/>
            <a:r>
              <a:rPr lang="es-MX" sz="2900" dirty="0" smtClean="0">
                <a:latin typeface="Arial Narrow" panose="020B0606020202030204" pitchFamily="34" charset="0"/>
                <a:cs typeface="Arial" panose="020B0604020202020204" pitchFamily="34" charset="0"/>
              </a:rPr>
              <a:t>ESTA ACTIVIDAD SE REALIZA CON EL ACOMPAÑAMIENTO Y PARTICIPACION A LOS DIVERSOS COMITES INSTITUCIONALES Y LAS REUNIONES DE TRABAJO QUE ORGNIZAN LAS DIRECTIVAS DEL HOSPIT</a:t>
            </a:r>
            <a:r>
              <a:rPr lang="es-MX" sz="2800" dirty="0" smtClean="0">
                <a:latin typeface="Arial Narrow" panose="020B0606020202030204" pitchFamily="34" charset="0"/>
                <a:cs typeface="Arial" panose="020B0604020202020204" pitchFamily="34" charset="0"/>
              </a:rPr>
              <a:t>AL</a:t>
            </a:r>
            <a:endParaRPr lang="es-MX" sz="2800" dirty="0">
              <a:latin typeface="Arial Narrow" panose="020B0606020202030204" pitchFamily="34" charset="0"/>
              <a:cs typeface="Arial" panose="020B0604020202020204" pitchFamily="34" charset="0"/>
            </a:endParaRPr>
          </a:p>
          <a:p>
            <a:pPr algn="ctr"/>
            <a:endParaRPr lang="es-CO" sz="2800" dirty="0">
              <a:latin typeface="Cooper Black" panose="0208090404030B020404" pitchFamily="18" charset="0"/>
            </a:endParaRPr>
          </a:p>
        </p:txBody>
      </p:sp>
      <p:sp>
        <p:nvSpPr>
          <p:cNvPr id="5" name="Subtítulo 2">
            <a:extLst>
              <a:ext uri="{FF2B5EF4-FFF2-40B4-BE49-F238E27FC236}">
                <a16:creationId xmlns:a16="http://schemas.microsoft.com/office/drawing/2014/main" xmlns="" id="{FD5EB90D-1384-43AF-BBE6-79970ECE7ECB}"/>
              </a:ext>
            </a:extLst>
          </p:cNvPr>
          <p:cNvSpPr txBox="1">
            <a:spLocks/>
          </p:cNvSpPr>
          <p:nvPr/>
        </p:nvSpPr>
        <p:spPr>
          <a:xfrm>
            <a:off x="1210614" y="1764406"/>
            <a:ext cx="9457386" cy="42500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a:p>
            <a:endParaRPr lang="es-MX" sz="1200" dirty="0"/>
          </a:p>
        </p:txBody>
      </p:sp>
    </p:spTree>
    <p:extLst>
      <p:ext uri="{BB962C8B-B14F-4D97-AF65-F5344CB8AC3E}">
        <p14:creationId xmlns:p14="http://schemas.microsoft.com/office/powerpoint/2010/main" val="41980378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245FCA46-DA0A-4C24-8C50-56D20197B4D8}"/>
              </a:ext>
            </a:extLst>
          </p:cNvPr>
          <p:cNvSpPr>
            <a:spLocks noGrp="1"/>
          </p:cNvSpPr>
          <p:nvPr>
            <p:ph type="ctrTitle"/>
          </p:nvPr>
        </p:nvSpPr>
        <p:spPr/>
        <p:txBody>
          <a:bodyPr anchor="ctr">
            <a:normAutofit/>
          </a:bodyPr>
          <a:lstStyle/>
          <a:p>
            <a:r>
              <a:rPr lang="es-CO" b="1" dirty="0">
                <a:effectLst>
                  <a:outerShdw blurRad="38100" dist="38100" dir="2700000" algn="tl">
                    <a:srgbClr val="000000">
                      <a:alpha val="43137"/>
                    </a:srgbClr>
                  </a:outerShdw>
                </a:effectLst>
              </a:rPr>
              <a:t> </a:t>
            </a:r>
            <a:r>
              <a:rPr lang="es-CO" sz="4400" b="1" dirty="0">
                <a:effectLst>
                  <a:outerShdw blurRad="38100" dist="38100" dir="2700000" algn="tl">
                    <a:srgbClr val="000000">
                      <a:alpha val="43137"/>
                    </a:srgbClr>
                  </a:outerShdw>
                </a:effectLst>
                <a:latin typeface="Arial Narrow" panose="020B0606020202030204" pitchFamily="34" charset="0"/>
              </a:rPr>
              <a:t>PLAN INTEGRAL ESPECÍFICO DE CONTINGENCIA </a:t>
            </a:r>
          </a:p>
        </p:txBody>
      </p:sp>
      <p:sp>
        <p:nvSpPr>
          <p:cNvPr id="5" name="Subtítulo 4">
            <a:extLst>
              <a:ext uri="{FF2B5EF4-FFF2-40B4-BE49-F238E27FC236}">
                <a16:creationId xmlns:a16="http://schemas.microsoft.com/office/drawing/2014/main" xmlns="" id="{AEF5A1C4-0B1C-4DA2-B553-F41EFD384F69}"/>
              </a:ext>
            </a:extLst>
          </p:cNvPr>
          <p:cNvSpPr>
            <a:spLocks noGrp="1"/>
          </p:cNvSpPr>
          <p:nvPr>
            <p:ph type="subTitle" idx="1"/>
          </p:nvPr>
        </p:nvSpPr>
        <p:spPr/>
        <p:txBody>
          <a:bodyPr anchor="b"/>
          <a:lstStyle/>
          <a:p>
            <a:pPr algn="r"/>
            <a:r>
              <a:rPr lang="es-ES" b="1" dirty="0">
                <a:latin typeface="Arial Narrow" panose="020B0606020202030204" pitchFamily="34" charset="0"/>
              </a:rPr>
              <a:t>PROTOCOLO OPERATIVO NORMALIZADO PARA LA ACTUACIÓN EN SARSCov-2 / COVID-19 - CÓDIGO H</a:t>
            </a:r>
            <a:endParaRPr lang="es-CO" dirty="0">
              <a:latin typeface="Arial Narrow" panose="020B0606020202030204" pitchFamily="34" charset="0"/>
            </a:endParaRPr>
          </a:p>
        </p:txBody>
      </p:sp>
    </p:spTree>
    <p:extLst>
      <p:ext uri="{BB962C8B-B14F-4D97-AF65-F5344CB8AC3E}">
        <p14:creationId xmlns:p14="http://schemas.microsoft.com/office/powerpoint/2010/main" val="895524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1001D7E5-D69B-8D7D-765C-2E4D997BF992}"/>
              </a:ext>
            </a:extLst>
          </p:cNvPr>
          <p:cNvPicPr>
            <a:picLocks noChangeAspect="1"/>
          </p:cNvPicPr>
          <p:nvPr/>
        </p:nvPicPr>
        <p:blipFill>
          <a:blip r:embed="rId2"/>
          <a:stretch>
            <a:fillRect/>
          </a:stretch>
        </p:blipFill>
        <p:spPr>
          <a:xfrm>
            <a:off x="2116985" y="1470991"/>
            <a:ext cx="8272719" cy="5100296"/>
          </a:xfrm>
          <a:prstGeom prst="rect">
            <a:avLst/>
          </a:prstGeom>
        </p:spPr>
      </p:pic>
      <p:sp>
        <p:nvSpPr>
          <p:cNvPr id="2" name="Título 1">
            <a:extLst>
              <a:ext uri="{FF2B5EF4-FFF2-40B4-BE49-F238E27FC236}">
                <a16:creationId xmlns:a16="http://schemas.microsoft.com/office/drawing/2014/main" xmlns="" id="{CC92DB0E-FED5-46B4-8C2B-2B47A7B0B570}"/>
              </a:ext>
            </a:extLst>
          </p:cNvPr>
          <p:cNvSpPr>
            <a:spLocks noGrp="1"/>
          </p:cNvSpPr>
          <p:nvPr>
            <p:ph type="title"/>
          </p:nvPr>
        </p:nvSpPr>
        <p:spPr/>
        <p:txBody>
          <a:bodyPr>
            <a:normAutofit/>
          </a:bodyPr>
          <a:lstStyle/>
          <a:p>
            <a:pPr algn="ctr"/>
            <a:r>
              <a:rPr lang="es-CO" sz="3600" b="1" dirty="0">
                <a:effectLst>
                  <a:outerShdw blurRad="38100" dist="38100" dir="2700000" algn="tl">
                    <a:srgbClr val="000000">
                      <a:alpha val="43137"/>
                    </a:srgbClr>
                  </a:outerShdw>
                </a:effectLst>
                <a:latin typeface="Arial Narrow" panose="020B0606020202030204" pitchFamily="34" charset="0"/>
              </a:rPr>
              <a:t>OBJETIVO</a:t>
            </a:r>
          </a:p>
        </p:txBody>
      </p:sp>
      <p:graphicFrame>
        <p:nvGraphicFramePr>
          <p:cNvPr id="4" name="Marcador de contenido 3">
            <a:extLst>
              <a:ext uri="{FF2B5EF4-FFF2-40B4-BE49-F238E27FC236}">
                <a16:creationId xmlns:a16="http://schemas.microsoft.com/office/drawing/2014/main" xmlns="" id="{12AD6C46-57AC-4B50-AF6F-058994E61FBA}"/>
              </a:ext>
            </a:extLst>
          </p:cNvPr>
          <p:cNvGraphicFramePr>
            <a:graphicFrameLocks noGrp="1"/>
          </p:cNvGraphicFramePr>
          <p:nvPr>
            <p:ph idx="1"/>
          </p:nvPr>
        </p:nvGraphicFramePr>
        <p:xfrm>
          <a:off x="1156790" y="2175703"/>
          <a:ext cx="940555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389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4C40A3-5EDC-4511-A751-24BEB6BE8DF5}"/>
              </a:ext>
            </a:extLst>
          </p:cNvPr>
          <p:cNvSpPr>
            <a:spLocks noGrp="1"/>
          </p:cNvSpPr>
          <p:nvPr>
            <p:ph type="title"/>
          </p:nvPr>
        </p:nvSpPr>
        <p:spPr/>
        <p:txBody>
          <a:bodyPr>
            <a:normAutofit/>
          </a:bodyPr>
          <a:lstStyle/>
          <a:p>
            <a:pPr algn="ctr"/>
            <a:r>
              <a:rPr lang="es-CO" sz="3600" b="1" dirty="0">
                <a:effectLst>
                  <a:outerShdw blurRad="38100" dist="38100" dir="2700000" algn="tl">
                    <a:srgbClr val="000000">
                      <a:alpha val="43137"/>
                    </a:srgbClr>
                  </a:outerShdw>
                </a:effectLst>
                <a:latin typeface="Arial Narrow" panose="020B0606020202030204" pitchFamily="34" charset="0"/>
              </a:rPr>
              <a:t>CREACIÓN DEL ÁREA H </a:t>
            </a:r>
          </a:p>
        </p:txBody>
      </p:sp>
      <p:pic>
        <p:nvPicPr>
          <p:cNvPr id="5" name="Imagen 4">
            <a:extLst>
              <a:ext uri="{FF2B5EF4-FFF2-40B4-BE49-F238E27FC236}">
                <a16:creationId xmlns:a16="http://schemas.microsoft.com/office/drawing/2014/main" xmlns="" id="{C2CC90F8-B597-9F97-A005-6C33779EF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09" y="1470991"/>
            <a:ext cx="3591339" cy="2693504"/>
          </a:xfrm>
          <a:prstGeom prst="rect">
            <a:avLst/>
          </a:prstGeom>
        </p:spPr>
      </p:pic>
      <p:pic>
        <p:nvPicPr>
          <p:cNvPr id="6" name="Imagen 5">
            <a:extLst>
              <a:ext uri="{FF2B5EF4-FFF2-40B4-BE49-F238E27FC236}">
                <a16:creationId xmlns:a16="http://schemas.microsoft.com/office/drawing/2014/main" xmlns="" id="{BD7D8893-A919-BBEE-4252-03A33300FB41}"/>
              </a:ext>
            </a:extLst>
          </p:cNvPr>
          <p:cNvPicPr>
            <a:picLocks noChangeAspect="1"/>
          </p:cNvPicPr>
          <p:nvPr/>
        </p:nvPicPr>
        <p:blipFill>
          <a:blip r:embed="rId3"/>
          <a:stretch>
            <a:fillRect/>
          </a:stretch>
        </p:blipFill>
        <p:spPr>
          <a:xfrm>
            <a:off x="4160354" y="1436170"/>
            <a:ext cx="3433142" cy="2693504"/>
          </a:xfrm>
          <a:prstGeom prst="rect">
            <a:avLst/>
          </a:prstGeom>
        </p:spPr>
      </p:pic>
      <p:pic>
        <p:nvPicPr>
          <p:cNvPr id="7" name="Imagen 6">
            <a:extLst>
              <a:ext uri="{FF2B5EF4-FFF2-40B4-BE49-F238E27FC236}">
                <a16:creationId xmlns:a16="http://schemas.microsoft.com/office/drawing/2014/main" xmlns="" id="{BFBD3990-27FE-0CE0-C6B5-710A3C1CAAA4}"/>
              </a:ext>
            </a:extLst>
          </p:cNvPr>
          <p:cNvPicPr>
            <a:picLocks noChangeAspect="1"/>
          </p:cNvPicPr>
          <p:nvPr/>
        </p:nvPicPr>
        <p:blipFill>
          <a:blip r:embed="rId4"/>
          <a:stretch>
            <a:fillRect/>
          </a:stretch>
        </p:blipFill>
        <p:spPr>
          <a:xfrm>
            <a:off x="7956418" y="1436170"/>
            <a:ext cx="3780867" cy="2728325"/>
          </a:xfrm>
          <a:prstGeom prst="rect">
            <a:avLst/>
          </a:prstGeom>
        </p:spPr>
      </p:pic>
      <p:pic>
        <p:nvPicPr>
          <p:cNvPr id="9" name="Imagen 8">
            <a:extLst>
              <a:ext uri="{FF2B5EF4-FFF2-40B4-BE49-F238E27FC236}">
                <a16:creationId xmlns:a16="http://schemas.microsoft.com/office/drawing/2014/main" xmlns="" id="{E554E4BD-C82D-54F5-DEFC-846B6546EADB}"/>
              </a:ext>
            </a:extLst>
          </p:cNvPr>
          <p:cNvPicPr>
            <a:picLocks noChangeAspect="1"/>
          </p:cNvPicPr>
          <p:nvPr/>
        </p:nvPicPr>
        <p:blipFill>
          <a:blip r:embed="rId5"/>
          <a:stretch>
            <a:fillRect/>
          </a:stretch>
        </p:blipFill>
        <p:spPr>
          <a:xfrm>
            <a:off x="3319638" y="4345676"/>
            <a:ext cx="4636780" cy="2405751"/>
          </a:xfrm>
          <a:prstGeom prst="rect">
            <a:avLst/>
          </a:prstGeom>
        </p:spPr>
      </p:pic>
    </p:spTree>
    <p:extLst>
      <p:ext uri="{BB962C8B-B14F-4D97-AF65-F5344CB8AC3E}">
        <p14:creationId xmlns:p14="http://schemas.microsoft.com/office/powerpoint/2010/main" val="36475426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xmlns="" id="{02C86F24-5781-4A81-98A9-A0F6F515D808}"/>
              </a:ext>
            </a:extLst>
          </p:cNvPr>
          <p:cNvSpPr>
            <a:spLocks noGrp="1"/>
          </p:cNvSpPr>
          <p:nvPr>
            <p:ph type="title"/>
          </p:nvPr>
        </p:nvSpPr>
        <p:spPr/>
        <p:txBody>
          <a:bodyPr/>
          <a:lstStyle/>
          <a:p>
            <a:pPr algn="ctr"/>
            <a:r>
              <a:rPr lang="es-CO" b="1" dirty="0">
                <a:solidFill>
                  <a:schemeClr val="accent1">
                    <a:lumMod val="50000"/>
                  </a:schemeClr>
                </a:solidFill>
                <a:effectLst>
                  <a:outerShdw blurRad="38100" dist="38100" dir="2700000" algn="tl">
                    <a:srgbClr val="000000">
                      <a:alpha val="43137"/>
                    </a:srgbClr>
                  </a:outerShdw>
                </a:effectLst>
                <a:latin typeface="Arial Narrow" panose="020B0606020202030204" pitchFamily="34" charset="0"/>
              </a:rPr>
              <a:t>NUESTROS AVANCES Y RECORRIDO</a:t>
            </a:r>
          </a:p>
        </p:txBody>
      </p:sp>
      <p:graphicFrame>
        <p:nvGraphicFramePr>
          <p:cNvPr id="4" name="Marcador de contenido 3">
            <a:extLst>
              <a:ext uri="{FF2B5EF4-FFF2-40B4-BE49-F238E27FC236}">
                <a16:creationId xmlns:a16="http://schemas.microsoft.com/office/drawing/2014/main" xmlns="" id="{6C55637B-9B1B-47E2-9071-6769F6C433B8}"/>
              </a:ext>
            </a:extLst>
          </p:cNvPr>
          <p:cNvGraphicFramePr>
            <a:graphicFrameLocks/>
          </p:cNvGraphicFramePr>
          <p:nvPr/>
        </p:nvGraphicFramePr>
        <p:xfrm>
          <a:off x="838200" y="182561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lipse 4">
            <a:extLst>
              <a:ext uri="{FF2B5EF4-FFF2-40B4-BE49-F238E27FC236}">
                <a16:creationId xmlns:a16="http://schemas.microsoft.com/office/drawing/2014/main" xmlns="" id="{6BBB9594-995E-49E5-87DF-5FDB19D4F512}"/>
              </a:ext>
            </a:extLst>
          </p:cNvPr>
          <p:cNvSpPr/>
          <p:nvPr/>
        </p:nvSpPr>
        <p:spPr>
          <a:xfrm>
            <a:off x="8911086" y="3783721"/>
            <a:ext cx="435133" cy="435133"/>
          </a:xfrm>
          <a:prstGeom prst="ellipse">
            <a:avLst/>
          </a:prstGeom>
          <a:solidFill>
            <a:schemeClr val="accent6">
              <a:lumMod val="5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Elipse 5">
            <a:extLst>
              <a:ext uri="{FF2B5EF4-FFF2-40B4-BE49-F238E27FC236}">
                <a16:creationId xmlns:a16="http://schemas.microsoft.com/office/drawing/2014/main" xmlns="" id="{29404A54-825C-443D-8DBA-6AD9758208D1}"/>
              </a:ext>
            </a:extLst>
          </p:cNvPr>
          <p:cNvSpPr/>
          <p:nvPr/>
        </p:nvSpPr>
        <p:spPr>
          <a:xfrm>
            <a:off x="5660867" y="3783726"/>
            <a:ext cx="435133" cy="435133"/>
          </a:xfrm>
          <a:prstGeom prst="ellipse">
            <a:avLst/>
          </a:prstGeom>
          <a:solidFill>
            <a:schemeClr val="accent6"/>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CO" dirty="0"/>
          </a:p>
        </p:txBody>
      </p:sp>
      <p:sp>
        <p:nvSpPr>
          <p:cNvPr id="7" name="Elipse 6">
            <a:extLst>
              <a:ext uri="{FF2B5EF4-FFF2-40B4-BE49-F238E27FC236}">
                <a16:creationId xmlns:a16="http://schemas.microsoft.com/office/drawing/2014/main" xmlns="" id="{599F47D6-2DB5-4DAA-B7CC-F605AD5A0AF9}"/>
              </a:ext>
            </a:extLst>
          </p:cNvPr>
          <p:cNvSpPr/>
          <p:nvPr/>
        </p:nvSpPr>
        <p:spPr>
          <a:xfrm>
            <a:off x="4195730" y="3783722"/>
            <a:ext cx="435133" cy="435133"/>
          </a:xfrm>
          <a:prstGeom prst="ellipse">
            <a:avLst/>
          </a:prstGeom>
          <a:solidFill>
            <a:schemeClr val="accent6">
              <a:lumMod val="60000"/>
              <a:lumOff val="4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Elipse 7">
            <a:extLst>
              <a:ext uri="{FF2B5EF4-FFF2-40B4-BE49-F238E27FC236}">
                <a16:creationId xmlns:a16="http://schemas.microsoft.com/office/drawing/2014/main" xmlns="" id="{0A249EFA-5ACC-4A29-B0E4-83D81CD06993}"/>
              </a:ext>
            </a:extLst>
          </p:cNvPr>
          <p:cNvSpPr/>
          <p:nvPr/>
        </p:nvSpPr>
        <p:spPr>
          <a:xfrm>
            <a:off x="2814401" y="3783721"/>
            <a:ext cx="435133" cy="435133"/>
          </a:xfrm>
          <a:prstGeom prst="ellipse">
            <a:avLst/>
          </a:prstGeom>
          <a:solidFill>
            <a:schemeClr val="accent6">
              <a:lumMod val="40000"/>
              <a:lumOff val="6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CO" dirty="0"/>
          </a:p>
        </p:txBody>
      </p:sp>
      <p:sp>
        <p:nvSpPr>
          <p:cNvPr id="9" name="Elipse 8">
            <a:extLst>
              <a:ext uri="{FF2B5EF4-FFF2-40B4-BE49-F238E27FC236}">
                <a16:creationId xmlns:a16="http://schemas.microsoft.com/office/drawing/2014/main" xmlns="" id="{2A6C5A3E-DEEC-4E60-9D6E-566832D68D90}"/>
              </a:ext>
            </a:extLst>
          </p:cNvPr>
          <p:cNvSpPr/>
          <p:nvPr/>
        </p:nvSpPr>
        <p:spPr>
          <a:xfrm>
            <a:off x="1349264" y="3783723"/>
            <a:ext cx="435133" cy="435133"/>
          </a:xfrm>
          <a:prstGeom prst="ellipse">
            <a:avLst/>
          </a:prstGeom>
          <a:solidFill>
            <a:schemeClr val="accent6">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CO" dirty="0"/>
          </a:p>
        </p:txBody>
      </p:sp>
      <p:sp>
        <p:nvSpPr>
          <p:cNvPr id="10" name="CuadroTexto 9">
            <a:extLst>
              <a:ext uri="{FF2B5EF4-FFF2-40B4-BE49-F238E27FC236}">
                <a16:creationId xmlns:a16="http://schemas.microsoft.com/office/drawing/2014/main" xmlns="" id="{A5491047-0477-43BC-984F-1FEBDA6EE6D9}"/>
              </a:ext>
            </a:extLst>
          </p:cNvPr>
          <p:cNvSpPr txBox="1"/>
          <p:nvPr/>
        </p:nvSpPr>
        <p:spPr>
          <a:xfrm>
            <a:off x="8163452" y="4613133"/>
            <a:ext cx="1930400" cy="954107"/>
          </a:xfrm>
          <a:prstGeom prst="rect">
            <a:avLst/>
          </a:prstGeom>
          <a:noFill/>
        </p:spPr>
        <p:txBody>
          <a:bodyPr wrap="square" rtlCol="0">
            <a:spAutoFit/>
          </a:bodyPr>
          <a:lstStyle/>
          <a:p>
            <a:pPr algn="ctr"/>
            <a:r>
              <a:rPr lang="es-CO" sz="1400" dirty="0"/>
              <a:t>06. Octubre reactivación de servicios totalmente presenciales. </a:t>
            </a:r>
          </a:p>
        </p:txBody>
      </p:sp>
      <p:sp>
        <p:nvSpPr>
          <p:cNvPr id="12" name="CuadroTexto 11">
            <a:extLst>
              <a:ext uri="{FF2B5EF4-FFF2-40B4-BE49-F238E27FC236}">
                <a16:creationId xmlns:a16="http://schemas.microsoft.com/office/drawing/2014/main" xmlns="" id="{0A2F15E0-C075-4B56-9793-644E4B229498}"/>
              </a:ext>
            </a:extLst>
          </p:cNvPr>
          <p:cNvSpPr txBox="1"/>
          <p:nvPr/>
        </p:nvSpPr>
        <p:spPr>
          <a:xfrm>
            <a:off x="9865743" y="3482650"/>
            <a:ext cx="1930400" cy="1037273"/>
          </a:xfrm>
          <a:prstGeom prst="irregularSeal1">
            <a:avLst/>
          </a:prstGeom>
          <a:solidFill>
            <a:srgbClr val="00B0F0"/>
          </a:solidFill>
          <a:ln>
            <a:solidFill>
              <a:schemeClr val="tx1"/>
            </a:solidFill>
          </a:ln>
        </p:spPr>
        <p:txBody>
          <a:bodyPr wrap="square" rtlCol="0" anchor="ctr">
            <a:spAutoFit/>
          </a:bodyPr>
          <a:lstStyle/>
          <a:p>
            <a:pPr algn="ctr"/>
            <a:r>
              <a:rPr lang="es-CO" dirty="0"/>
              <a:t>HOY</a:t>
            </a:r>
          </a:p>
        </p:txBody>
      </p:sp>
      <p:sp>
        <p:nvSpPr>
          <p:cNvPr id="13" name="CuadroTexto 12">
            <a:extLst>
              <a:ext uri="{FF2B5EF4-FFF2-40B4-BE49-F238E27FC236}">
                <a16:creationId xmlns:a16="http://schemas.microsoft.com/office/drawing/2014/main" xmlns="" id="{7CC6082D-8033-F44F-656E-4611BE87ECA0}"/>
              </a:ext>
            </a:extLst>
          </p:cNvPr>
          <p:cNvSpPr txBox="1"/>
          <p:nvPr/>
        </p:nvSpPr>
        <p:spPr>
          <a:xfrm>
            <a:off x="2195544" y="4911033"/>
            <a:ext cx="1582863" cy="954107"/>
          </a:xfrm>
          <a:prstGeom prst="rect">
            <a:avLst/>
          </a:prstGeom>
          <a:noFill/>
        </p:spPr>
        <p:txBody>
          <a:bodyPr wrap="square">
            <a:spAutoFit/>
          </a:bodyPr>
          <a:lstStyle/>
          <a:p>
            <a:pPr lvl="0"/>
            <a:r>
              <a:rPr lang="es-CO" sz="1400" dirty="0"/>
              <a:t>4. Mayo se realizo contingencia debido al aumento de caso COVID. </a:t>
            </a:r>
          </a:p>
        </p:txBody>
      </p:sp>
    </p:spTree>
    <p:extLst>
      <p:ext uri="{BB962C8B-B14F-4D97-AF65-F5344CB8AC3E}">
        <p14:creationId xmlns:p14="http://schemas.microsoft.com/office/powerpoint/2010/main" val="1782295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g1270a476c2b_0_0"/>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6348668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8E8F2D-EAEB-4131-8B8C-66346B8E0235}"/>
              </a:ext>
            </a:extLst>
          </p:cNvPr>
          <p:cNvSpPr>
            <a:spLocks noGrp="1"/>
          </p:cNvSpPr>
          <p:nvPr>
            <p:ph type="title"/>
          </p:nvPr>
        </p:nvSpPr>
        <p:spPr>
          <a:xfrm>
            <a:off x="608632" y="613079"/>
            <a:ext cx="5439033" cy="1656112"/>
          </a:xfrm>
        </p:spPr>
        <p:txBody>
          <a:bodyPr>
            <a:noAutofit/>
          </a:bodyPr>
          <a:lstStyle/>
          <a:p>
            <a:pPr algn="ctr"/>
            <a:r>
              <a:rPr lang="es-CO" sz="3600" b="1" dirty="0">
                <a:effectLst>
                  <a:outerShdw blurRad="38100" dist="38100" dir="2700000" algn="tl">
                    <a:srgbClr val="000000">
                      <a:alpha val="43137"/>
                    </a:srgbClr>
                  </a:outerShdw>
                </a:effectLst>
                <a:latin typeface="Arial Narrow" panose="020B0606020202030204" pitchFamily="34" charset="0"/>
              </a:rPr>
              <a:t>RUTA DE INGRESO</a:t>
            </a:r>
          </a:p>
        </p:txBody>
      </p:sp>
      <p:sp>
        <p:nvSpPr>
          <p:cNvPr id="7" name="CuadroTexto 6">
            <a:extLst>
              <a:ext uri="{FF2B5EF4-FFF2-40B4-BE49-F238E27FC236}">
                <a16:creationId xmlns:a16="http://schemas.microsoft.com/office/drawing/2014/main" xmlns="" id="{87AB5463-E018-4014-9745-16FE075C0DD2}"/>
              </a:ext>
            </a:extLst>
          </p:cNvPr>
          <p:cNvSpPr txBox="1"/>
          <p:nvPr/>
        </p:nvSpPr>
        <p:spPr>
          <a:xfrm>
            <a:off x="270094" y="2256788"/>
            <a:ext cx="1225378" cy="83099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1200" dirty="0"/>
              <a:t>Orientador de seguridad</a:t>
            </a:r>
          </a:p>
          <a:p>
            <a:pPr algn="ctr"/>
            <a:r>
              <a:rPr lang="es-CO" sz="1200" dirty="0"/>
              <a:t>( ingreso urgencias)</a:t>
            </a:r>
          </a:p>
        </p:txBody>
      </p:sp>
      <p:sp>
        <p:nvSpPr>
          <p:cNvPr id="9" name="CuadroTexto 8">
            <a:extLst>
              <a:ext uri="{FF2B5EF4-FFF2-40B4-BE49-F238E27FC236}">
                <a16:creationId xmlns:a16="http://schemas.microsoft.com/office/drawing/2014/main" xmlns="" id="{BDADA8F1-2459-44C3-8C4B-AD3B248EE085}"/>
              </a:ext>
            </a:extLst>
          </p:cNvPr>
          <p:cNvSpPr txBox="1"/>
          <p:nvPr/>
        </p:nvSpPr>
        <p:spPr>
          <a:xfrm>
            <a:off x="2167508" y="2366806"/>
            <a:ext cx="1225378" cy="46166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CO" sz="1200" dirty="0"/>
              <a:t>Admisión en urgencias</a:t>
            </a:r>
          </a:p>
        </p:txBody>
      </p:sp>
      <p:cxnSp>
        <p:nvCxnSpPr>
          <p:cNvPr id="11" name="Conector recto de flecha 10">
            <a:extLst>
              <a:ext uri="{FF2B5EF4-FFF2-40B4-BE49-F238E27FC236}">
                <a16:creationId xmlns:a16="http://schemas.microsoft.com/office/drawing/2014/main" xmlns="" id="{FD5031C8-5BC0-423B-8D61-22FF26BE67EA}"/>
              </a:ext>
            </a:extLst>
          </p:cNvPr>
          <p:cNvCxnSpPr>
            <a:cxnSpLocks/>
          </p:cNvCxnSpPr>
          <p:nvPr/>
        </p:nvCxnSpPr>
        <p:spPr>
          <a:xfrm flipV="1">
            <a:off x="1667614" y="2613628"/>
            <a:ext cx="48191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CuadroTexto 11">
            <a:extLst>
              <a:ext uri="{FF2B5EF4-FFF2-40B4-BE49-F238E27FC236}">
                <a16:creationId xmlns:a16="http://schemas.microsoft.com/office/drawing/2014/main" xmlns="" id="{CFD20365-FCA1-4062-892B-12817B4996A4}"/>
              </a:ext>
            </a:extLst>
          </p:cNvPr>
          <p:cNvSpPr txBox="1"/>
          <p:nvPr/>
        </p:nvSpPr>
        <p:spPr>
          <a:xfrm>
            <a:off x="4214943" y="3416389"/>
            <a:ext cx="1225378" cy="461665"/>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CO" sz="1200" dirty="0"/>
              <a:t>Síntomas respiratorios </a:t>
            </a:r>
          </a:p>
        </p:txBody>
      </p:sp>
      <p:cxnSp>
        <p:nvCxnSpPr>
          <p:cNvPr id="13" name="Conector recto de flecha 12">
            <a:extLst>
              <a:ext uri="{FF2B5EF4-FFF2-40B4-BE49-F238E27FC236}">
                <a16:creationId xmlns:a16="http://schemas.microsoft.com/office/drawing/2014/main" xmlns="" id="{07099D2E-5499-4B61-BD79-38D851477BB2}"/>
              </a:ext>
            </a:extLst>
          </p:cNvPr>
          <p:cNvCxnSpPr>
            <a:cxnSpLocks/>
          </p:cNvCxnSpPr>
          <p:nvPr/>
        </p:nvCxnSpPr>
        <p:spPr>
          <a:xfrm flipV="1">
            <a:off x="3643356" y="3743121"/>
            <a:ext cx="48191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CuadroTexto 13">
            <a:extLst>
              <a:ext uri="{FF2B5EF4-FFF2-40B4-BE49-F238E27FC236}">
                <a16:creationId xmlns:a16="http://schemas.microsoft.com/office/drawing/2014/main" xmlns="" id="{D81E4493-C5B5-4E0F-BD48-40788E3339E4}"/>
              </a:ext>
            </a:extLst>
          </p:cNvPr>
          <p:cNvSpPr txBox="1"/>
          <p:nvPr/>
        </p:nvSpPr>
        <p:spPr>
          <a:xfrm>
            <a:off x="5454478" y="5866308"/>
            <a:ext cx="460289" cy="276999"/>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No </a:t>
            </a:r>
          </a:p>
        </p:txBody>
      </p:sp>
      <p:sp>
        <p:nvSpPr>
          <p:cNvPr id="15" name="CuadroTexto 14">
            <a:extLst>
              <a:ext uri="{FF2B5EF4-FFF2-40B4-BE49-F238E27FC236}">
                <a16:creationId xmlns:a16="http://schemas.microsoft.com/office/drawing/2014/main" xmlns="" id="{5F843A31-EBC5-4ED8-9A88-CBF8EE39AB88}"/>
              </a:ext>
            </a:extLst>
          </p:cNvPr>
          <p:cNvSpPr txBox="1"/>
          <p:nvPr/>
        </p:nvSpPr>
        <p:spPr>
          <a:xfrm>
            <a:off x="5454478" y="2288868"/>
            <a:ext cx="460289" cy="276999"/>
          </a:xfrm>
          <a:prstGeom prst="rect">
            <a:avLst/>
          </a:prstGeom>
          <a:noFill/>
          <a:ln>
            <a:solidFill>
              <a:schemeClr val="tx1"/>
            </a:solidFill>
          </a:ln>
        </p:spPr>
        <p:txBody>
          <a:bodyPr wrap="square" rtlCol="0">
            <a:spAutoFit/>
          </a:bodyPr>
          <a:lstStyle/>
          <a:p>
            <a:pPr algn="ctr"/>
            <a:r>
              <a:rPr lang="es-CO" sz="1200" dirty="0"/>
              <a:t>Si</a:t>
            </a:r>
          </a:p>
        </p:txBody>
      </p:sp>
      <p:cxnSp>
        <p:nvCxnSpPr>
          <p:cNvPr id="17" name="Conector: angular 16">
            <a:extLst>
              <a:ext uri="{FF2B5EF4-FFF2-40B4-BE49-F238E27FC236}">
                <a16:creationId xmlns:a16="http://schemas.microsoft.com/office/drawing/2014/main" xmlns="" id="{D2964125-1DDF-4A3D-8E5E-B9425800B704}"/>
              </a:ext>
            </a:extLst>
          </p:cNvPr>
          <p:cNvCxnSpPr>
            <a:cxnSpLocks/>
            <a:endCxn id="15" idx="1"/>
          </p:cNvCxnSpPr>
          <p:nvPr/>
        </p:nvCxnSpPr>
        <p:spPr>
          <a:xfrm rot="5400000" flipH="1" flipV="1">
            <a:off x="4680203" y="2574798"/>
            <a:ext cx="921704" cy="626845"/>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Conector: angular 18">
            <a:extLst>
              <a:ext uri="{FF2B5EF4-FFF2-40B4-BE49-F238E27FC236}">
                <a16:creationId xmlns:a16="http://schemas.microsoft.com/office/drawing/2014/main" xmlns="" id="{54452CCC-E696-49CD-A39A-AA3BBBB2C812}"/>
              </a:ext>
            </a:extLst>
          </p:cNvPr>
          <p:cNvCxnSpPr>
            <a:cxnSpLocks/>
          </p:cNvCxnSpPr>
          <p:nvPr/>
        </p:nvCxnSpPr>
        <p:spPr>
          <a:xfrm rot="16200000" flipH="1">
            <a:off x="4076770" y="4743455"/>
            <a:ext cx="2012211" cy="510487"/>
          </a:xfrm>
          <a:prstGeom prst="bentConnector3">
            <a:avLst>
              <a:gd name="adj1" fmla="val 100355"/>
            </a:avLst>
          </a:prstGeom>
          <a:ln>
            <a:tailEnd type="triangle"/>
          </a:ln>
        </p:spPr>
        <p:style>
          <a:lnRef idx="1">
            <a:schemeClr val="accent2"/>
          </a:lnRef>
          <a:fillRef idx="0">
            <a:schemeClr val="accent2"/>
          </a:fillRef>
          <a:effectRef idx="0">
            <a:schemeClr val="accent2"/>
          </a:effectRef>
          <a:fontRef idx="minor">
            <a:schemeClr val="tx1"/>
          </a:fontRef>
        </p:style>
      </p:cxnSp>
      <p:sp>
        <p:nvSpPr>
          <p:cNvPr id="26" name="CuadroTexto 25">
            <a:extLst>
              <a:ext uri="{FF2B5EF4-FFF2-40B4-BE49-F238E27FC236}">
                <a16:creationId xmlns:a16="http://schemas.microsoft.com/office/drawing/2014/main" xmlns="" id="{AE25FFC2-F24A-456B-B8FD-0D781E8E621E}"/>
              </a:ext>
            </a:extLst>
          </p:cNvPr>
          <p:cNvSpPr txBox="1"/>
          <p:nvPr/>
        </p:nvSpPr>
        <p:spPr>
          <a:xfrm>
            <a:off x="6681135" y="2104198"/>
            <a:ext cx="1225378" cy="646331"/>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Consultorio 4</a:t>
            </a:r>
          </a:p>
          <a:p>
            <a:pPr algn="ctr"/>
            <a:r>
              <a:rPr lang="es-CO" sz="1200" dirty="0"/>
              <a:t>( ingreso al área h )</a:t>
            </a:r>
          </a:p>
        </p:txBody>
      </p:sp>
      <p:cxnSp>
        <p:nvCxnSpPr>
          <p:cNvPr id="27" name="Conector recto de flecha 26">
            <a:extLst>
              <a:ext uri="{FF2B5EF4-FFF2-40B4-BE49-F238E27FC236}">
                <a16:creationId xmlns:a16="http://schemas.microsoft.com/office/drawing/2014/main" xmlns="" id="{82CC2ECD-E856-469F-85C6-488407D24475}"/>
              </a:ext>
            </a:extLst>
          </p:cNvPr>
          <p:cNvCxnSpPr>
            <a:cxnSpLocks/>
          </p:cNvCxnSpPr>
          <p:nvPr/>
        </p:nvCxnSpPr>
        <p:spPr>
          <a:xfrm flipV="1">
            <a:off x="6059699" y="2427366"/>
            <a:ext cx="48191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ector recto de flecha 27">
            <a:extLst>
              <a:ext uri="{FF2B5EF4-FFF2-40B4-BE49-F238E27FC236}">
                <a16:creationId xmlns:a16="http://schemas.microsoft.com/office/drawing/2014/main" xmlns="" id="{2218CD56-47C6-46FB-9116-8C9426B70609}"/>
              </a:ext>
            </a:extLst>
          </p:cNvPr>
          <p:cNvCxnSpPr>
            <a:cxnSpLocks/>
          </p:cNvCxnSpPr>
          <p:nvPr/>
        </p:nvCxnSpPr>
        <p:spPr>
          <a:xfrm flipV="1">
            <a:off x="6059699" y="6004807"/>
            <a:ext cx="48191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CuadroTexto 28">
            <a:extLst>
              <a:ext uri="{FF2B5EF4-FFF2-40B4-BE49-F238E27FC236}">
                <a16:creationId xmlns:a16="http://schemas.microsoft.com/office/drawing/2014/main" xmlns="" id="{769026BC-4AF7-4927-A003-AD356F996BEE}"/>
              </a:ext>
            </a:extLst>
          </p:cNvPr>
          <p:cNvSpPr txBox="1"/>
          <p:nvPr/>
        </p:nvSpPr>
        <p:spPr>
          <a:xfrm>
            <a:off x="6681135" y="5773974"/>
            <a:ext cx="1225378" cy="461665"/>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Consultorio 1, 2, 3 de urgencias</a:t>
            </a:r>
          </a:p>
        </p:txBody>
      </p:sp>
      <p:cxnSp>
        <p:nvCxnSpPr>
          <p:cNvPr id="30" name="Conector recto de flecha 29">
            <a:extLst>
              <a:ext uri="{FF2B5EF4-FFF2-40B4-BE49-F238E27FC236}">
                <a16:creationId xmlns:a16="http://schemas.microsoft.com/office/drawing/2014/main" xmlns="" id="{61525183-33CD-45E6-9F9E-65CD6704E698}"/>
              </a:ext>
            </a:extLst>
          </p:cNvPr>
          <p:cNvCxnSpPr>
            <a:cxnSpLocks/>
          </p:cNvCxnSpPr>
          <p:nvPr/>
        </p:nvCxnSpPr>
        <p:spPr>
          <a:xfrm flipV="1">
            <a:off x="7985542" y="6004805"/>
            <a:ext cx="48191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CuadroTexto 30">
            <a:extLst>
              <a:ext uri="{FF2B5EF4-FFF2-40B4-BE49-F238E27FC236}">
                <a16:creationId xmlns:a16="http://schemas.microsoft.com/office/drawing/2014/main" xmlns="" id="{68D68AC2-5406-4644-9BD6-66CECC0A69F8}"/>
              </a:ext>
            </a:extLst>
          </p:cNvPr>
          <p:cNvSpPr txBox="1"/>
          <p:nvPr/>
        </p:nvSpPr>
        <p:spPr>
          <a:xfrm>
            <a:off x="8470926" y="5404639"/>
            <a:ext cx="1225378"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Observación</a:t>
            </a:r>
          </a:p>
          <a:p>
            <a:pPr algn="ctr"/>
            <a:r>
              <a:rPr lang="es-CO" sz="1200" dirty="0"/>
              <a:t>Hospitalización</a:t>
            </a:r>
          </a:p>
          <a:p>
            <a:pPr algn="ctr"/>
            <a:r>
              <a:rPr lang="es-CO" sz="1200" dirty="0"/>
              <a:t>Remisión</a:t>
            </a:r>
          </a:p>
          <a:p>
            <a:pPr algn="ctr"/>
            <a:r>
              <a:rPr lang="es-CO" sz="1200" dirty="0"/>
              <a:t>Domicilio</a:t>
            </a:r>
          </a:p>
          <a:p>
            <a:pPr algn="ctr"/>
            <a:r>
              <a:rPr lang="es-CO" sz="1200" dirty="0"/>
              <a:t>Cuarto transitorio</a:t>
            </a:r>
          </a:p>
        </p:txBody>
      </p:sp>
      <p:cxnSp>
        <p:nvCxnSpPr>
          <p:cNvPr id="32" name="Conector recto de flecha 31">
            <a:extLst>
              <a:ext uri="{FF2B5EF4-FFF2-40B4-BE49-F238E27FC236}">
                <a16:creationId xmlns:a16="http://schemas.microsoft.com/office/drawing/2014/main" xmlns="" id="{1BA5D0EA-8B05-4F32-A4FA-CC47DE9ECDC8}"/>
              </a:ext>
            </a:extLst>
          </p:cNvPr>
          <p:cNvCxnSpPr>
            <a:cxnSpLocks/>
          </p:cNvCxnSpPr>
          <p:nvPr/>
        </p:nvCxnSpPr>
        <p:spPr>
          <a:xfrm>
            <a:off x="7293824" y="2828471"/>
            <a:ext cx="0" cy="6005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uadroTexto 37">
            <a:extLst>
              <a:ext uri="{FF2B5EF4-FFF2-40B4-BE49-F238E27FC236}">
                <a16:creationId xmlns:a16="http://schemas.microsoft.com/office/drawing/2014/main" xmlns="" id="{0FDB6884-3235-477F-8699-27571E68E9A1}"/>
              </a:ext>
            </a:extLst>
          </p:cNvPr>
          <p:cNvSpPr txBox="1"/>
          <p:nvPr/>
        </p:nvSpPr>
        <p:spPr>
          <a:xfrm>
            <a:off x="6670491" y="3491613"/>
            <a:ext cx="1225378" cy="1384995"/>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Observación</a:t>
            </a:r>
          </a:p>
          <a:p>
            <a:pPr algn="ctr"/>
            <a:r>
              <a:rPr lang="es-CO" sz="1200" dirty="0"/>
              <a:t>( pediatría urgencias, la cual se realizo adecuación para área respiratoria)  </a:t>
            </a:r>
          </a:p>
        </p:txBody>
      </p:sp>
      <p:cxnSp>
        <p:nvCxnSpPr>
          <p:cNvPr id="40" name="Conector recto de flecha 39">
            <a:extLst>
              <a:ext uri="{FF2B5EF4-FFF2-40B4-BE49-F238E27FC236}">
                <a16:creationId xmlns:a16="http://schemas.microsoft.com/office/drawing/2014/main" xmlns="" id="{90472FEB-74F5-45E8-AD15-88CFD06CAD67}"/>
              </a:ext>
            </a:extLst>
          </p:cNvPr>
          <p:cNvCxnSpPr>
            <a:cxnSpLocks/>
          </p:cNvCxnSpPr>
          <p:nvPr/>
        </p:nvCxnSpPr>
        <p:spPr>
          <a:xfrm>
            <a:off x="7882829" y="3738002"/>
            <a:ext cx="5846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CuadroTexto 42">
            <a:extLst>
              <a:ext uri="{FF2B5EF4-FFF2-40B4-BE49-F238E27FC236}">
                <a16:creationId xmlns:a16="http://schemas.microsoft.com/office/drawing/2014/main" xmlns="" id="{8C459882-9597-4496-BD79-E12115099136}"/>
              </a:ext>
            </a:extLst>
          </p:cNvPr>
          <p:cNvSpPr txBox="1"/>
          <p:nvPr/>
        </p:nvSpPr>
        <p:spPr>
          <a:xfrm>
            <a:off x="8635204" y="2097503"/>
            <a:ext cx="1225378" cy="830997"/>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CO" sz="1200" dirty="0"/>
              <a:t>Remisión</a:t>
            </a:r>
          </a:p>
          <a:p>
            <a:pPr algn="ctr"/>
            <a:r>
              <a:rPr lang="es-CO" sz="1200" dirty="0"/>
              <a:t>Domicilio</a:t>
            </a:r>
          </a:p>
          <a:p>
            <a:pPr algn="ctr"/>
            <a:r>
              <a:rPr lang="es-CO" sz="1200" dirty="0"/>
              <a:t>Cuarto transitorio  </a:t>
            </a:r>
          </a:p>
        </p:txBody>
      </p:sp>
      <p:sp>
        <p:nvSpPr>
          <p:cNvPr id="3" name="CuadroTexto 2">
            <a:extLst>
              <a:ext uri="{FF2B5EF4-FFF2-40B4-BE49-F238E27FC236}">
                <a16:creationId xmlns:a16="http://schemas.microsoft.com/office/drawing/2014/main" xmlns="" id="{F0F53484-ABDB-7882-7D76-72B87A73A9A7}"/>
              </a:ext>
            </a:extLst>
          </p:cNvPr>
          <p:cNvSpPr txBox="1"/>
          <p:nvPr/>
        </p:nvSpPr>
        <p:spPr>
          <a:xfrm>
            <a:off x="8536800" y="3515038"/>
            <a:ext cx="1422186"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CO" sz="1200" dirty="0"/>
              <a:t>se realiza asignación de cama, según criterio medico. </a:t>
            </a:r>
          </a:p>
        </p:txBody>
      </p:sp>
      <p:cxnSp>
        <p:nvCxnSpPr>
          <p:cNvPr id="8" name="Conector recto de flecha 7">
            <a:extLst>
              <a:ext uri="{FF2B5EF4-FFF2-40B4-BE49-F238E27FC236}">
                <a16:creationId xmlns:a16="http://schemas.microsoft.com/office/drawing/2014/main" xmlns="" id="{E3AA9780-6526-21C4-F9ED-1C9A40E8613B}"/>
              </a:ext>
            </a:extLst>
          </p:cNvPr>
          <p:cNvCxnSpPr>
            <a:cxnSpLocks/>
          </p:cNvCxnSpPr>
          <p:nvPr/>
        </p:nvCxnSpPr>
        <p:spPr>
          <a:xfrm flipV="1">
            <a:off x="9226900" y="3023776"/>
            <a:ext cx="0" cy="457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Imagen 3">
            <a:extLst>
              <a:ext uri="{FF2B5EF4-FFF2-40B4-BE49-F238E27FC236}">
                <a16:creationId xmlns:a16="http://schemas.microsoft.com/office/drawing/2014/main" xmlns="" id="{E40DA612-DF37-CC1A-DC84-DD65F6785739}"/>
              </a:ext>
            </a:extLst>
          </p:cNvPr>
          <p:cNvPicPr>
            <a:picLocks noChangeAspect="1"/>
          </p:cNvPicPr>
          <p:nvPr/>
        </p:nvPicPr>
        <p:blipFill>
          <a:blip r:embed="rId2"/>
          <a:stretch>
            <a:fillRect/>
          </a:stretch>
        </p:blipFill>
        <p:spPr>
          <a:xfrm>
            <a:off x="6611059" y="4885176"/>
            <a:ext cx="1538436" cy="799582"/>
          </a:xfrm>
          <a:prstGeom prst="rect">
            <a:avLst/>
          </a:prstGeom>
        </p:spPr>
      </p:pic>
      <p:pic>
        <p:nvPicPr>
          <p:cNvPr id="5" name="Imagen 4">
            <a:extLst>
              <a:ext uri="{FF2B5EF4-FFF2-40B4-BE49-F238E27FC236}">
                <a16:creationId xmlns:a16="http://schemas.microsoft.com/office/drawing/2014/main" xmlns="" id="{FED175A7-A1D8-8013-A7AC-99C0EFE7265A}"/>
              </a:ext>
            </a:extLst>
          </p:cNvPr>
          <p:cNvPicPr>
            <a:picLocks noChangeAspect="1"/>
          </p:cNvPicPr>
          <p:nvPr/>
        </p:nvPicPr>
        <p:blipFill>
          <a:blip r:embed="rId3"/>
          <a:stretch>
            <a:fillRect/>
          </a:stretch>
        </p:blipFill>
        <p:spPr>
          <a:xfrm flipH="1">
            <a:off x="6818867" y="1046911"/>
            <a:ext cx="949914" cy="927652"/>
          </a:xfrm>
          <a:prstGeom prst="rect">
            <a:avLst/>
          </a:prstGeom>
        </p:spPr>
      </p:pic>
      <p:pic>
        <p:nvPicPr>
          <p:cNvPr id="6" name="Imagen 5">
            <a:extLst>
              <a:ext uri="{FF2B5EF4-FFF2-40B4-BE49-F238E27FC236}">
                <a16:creationId xmlns:a16="http://schemas.microsoft.com/office/drawing/2014/main" xmlns="" id="{0EA31F4A-4605-EA0E-195F-1EDE93AF51CF}"/>
              </a:ext>
            </a:extLst>
          </p:cNvPr>
          <p:cNvPicPr>
            <a:picLocks noChangeAspect="1"/>
          </p:cNvPicPr>
          <p:nvPr/>
        </p:nvPicPr>
        <p:blipFill>
          <a:blip r:embed="rId4"/>
          <a:stretch>
            <a:fillRect/>
          </a:stretch>
        </p:blipFill>
        <p:spPr>
          <a:xfrm>
            <a:off x="223791" y="3252695"/>
            <a:ext cx="1255967" cy="1543842"/>
          </a:xfrm>
          <a:prstGeom prst="rect">
            <a:avLst/>
          </a:prstGeom>
        </p:spPr>
      </p:pic>
      <p:pic>
        <p:nvPicPr>
          <p:cNvPr id="10" name="Imagen 9">
            <a:extLst>
              <a:ext uri="{FF2B5EF4-FFF2-40B4-BE49-F238E27FC236}">
                <a16:creationId xmlns:a16="http://schemas.microsoft.com/office/drawing/2014/main" xmlns="" id="{DC6747E8-4A29-7500-A81C-1DC7EAB35867}"/>
              </a:ext>
            </a:extLst>
          </p:cNvPr>
          <p:cNvPicPr>
            <a:picLocks noChangeAspect="1"/>
          </p:cNvPicPr>
          <p:nvPr/>
        </p:nvPicPr>
        <p:blipFill>
          <a:blip r:embed="rId5"/>
          <a:stretch>
            <a:fillRect/>
          </a:stretch>
        </p:blipFill>
        <p:spPr>
          <a:xfrm>
            <a:off x="1678515" y="3220714"/>
            <a:ext cx="2052477" cy="1153957"/>
          </a:xfrm>
          <a:prstGeom prst="rect">
            <a:avLst/>
          </a:prstGeom>
        </p:spPr>
      </p:pic>
      <p:cxnSp>
        <p:nvCxnSpPr>
          <p:cNvPr id="18" name="Conector recto de flecha 17">
            <a:extLst>
              <a:ext uri="{FF2B5EF4-FFF2-40B4-BE49-F238E27FC236}">
                <a16:creationId xmlns:a16="http://schemas.microsoft.com/office/drawing/2014/main" xmlns="" id="{2DA982FE-1276-9359-FA23-2179DB720DCD}"/>
              </a:ext>
            </a:extLst>
          </p:cNvPr>
          <p:cNvCxnSpPr/>
          <p:nvPr/>
        </p:nvCxnSpPr>
        <p:spPr>
          <a:xfrm>
            <a:off x="2780197" y="2888220"/>
            <a:ext cx="0" cy="3135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Imagen 19">
            <a:extLst>
              <a:ext uri="{FF2B5EF4-FFF2-40B4-BE49-F238E27FC236}">
                <a16:creationId xmlns:a16="http://schemas.microsoft.com/office/drawing/2014/main" xmlns="" id="{0DDBAE78-440E-41F8-BAA2-D9A0AAE5049F}"/>
              </a:ext>
            </a:extLst>
          </p:cNvPr>
          <p:cNvPicPr>
            <a:picLocks noChangeAspect="1"/>
          </p:cNvPicPr>
          <p:nvPr/>
        </p:nvPicPr>
        <p:blipFill>
          <a:blip r:embed="rId6"/>
          <a:stretch>
            <a:fillRect/>
          </a:stretch>
        </p:blipFill>
        <p:spPr>
          <a:xfrm>
            <a:off x="10194802" y="3417725"/>
            <a:ext cx="1055708" cy="1407611"/>
          </a:xfrm>
          <a:prstGeom prst="rect">
            <a:avLst/>
          </a:prstGeom>
        </p:spPr>
      </p:pic>
      <p:cxnSp>
        <p:nvCxnSpPr>
          <p:cNvPr id="22" name="Conector recto de flecha 21">
            <a:extLst>
              <a:ext uri="{FF2B5EF4-FFF2-40B4-BE49-F238E27FC236}">
                <a16:creationId xmlns:a16="http://schemas.microsoft.com/office/drawing/2014/main" xmlns="" id="{3BEFC0AC-7CA6-A48E-0A17-3AC4AB3D8EA7}"/>
              </a:ext>
            </a:extLst>
          </p:cNvPr>
          <p:cNvCxnSpPr/>
          <p:nvPr/>
        </p:nvCxnSpPr>
        <p:spPr>
          <a:xfrm>
            <a:off x="10005391" y="4007868"/>
            <a:ext cx="1742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3" name="Imagen 22">
            <a:extLst>
              <a:ext uri="{FF2B5EF4-FFF2-40B4-BE49-F238E27FC236}">
                <a16:creationId xmlns:a16="http://schemas.microsoft.com/office/drawing/2014/main" xmlns="" id="{C7C24BA2-25AC-1A12-DA55-D19E1777EACC}"/>
              </a:ext>
            </a:extLst>
          </p:cNvPr>
          <p:cNvPicPr>
            <a:picLocks noChangeAspect="1"/>
          </p:cNvPicPr>
          <p:nvPr/>
        </p:nvPicPr>
        <p:blipFill>
          <a:blip r:embed="rId7"/>
          <a:stretch>
            <a:fillRect/>
          </a:stretch>
        </p:blipFill>
        <p:spPr>
          <a:xfrm>
            <a:off x="8918471" y="1039698"/>
            <a:ext cx="1649159" cy="927652"/>
          </a:xfrm>
          <a:prstGeom prst="rect">
            <a:avLst/>
          </a:prstGeom>
        </p:spPr>
      </p:pic>
      <p:pic>
        <p:nvPicPr>
          <p:cNvPr id="33" name="Imagen 32">
            <a:extLst>
              <a:ext uri="{FF2B5EF4-FFF2-40B4-BE49-F238E27FC236}">
                <a16:creationId xmlns:a16="http://schemas.microsoft.com/office/drawing/2014/main" xmlns="" id="{A62249B7-3095-25A8-B6F4-ED75229FEA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8986" y="5196922"/>
            <a:ext cx="1709765" cy="1282324"/>
          </a:xfrm>
          <a:prstGeom prst="rect">
            <a:avLst/>
          </a:prstGeom>
        </p:spPr>
      </p:pic>
      <p:cxnSp>
        <p:nvCxnSpPr>
          <p:cNvPr id="37" name="Conector recto de flecha 36">
            <a:extLst>
              <a:ext uri="{FF2B5EF4-FFF2-40B4-BE49-F238E27FC236}">
                <a16:creationId xmlns:a16="http://schemas.microsoft.com/office/drawing/2014/main" xmlns="" id="{3D062A9E-00CD-0AC4-AAEF-B8B0F7021641}"/>
              </a:ext>
            </a:extLst>
          </p:cNvPr>
          <p:cNvCxnSpPr/>
          <p:nvPr/>
        </p:nvCxnSpPr>
        <p:spPr>
          <a:xfrm>
            <a:off x="9728060" y="6006372"/>
            <a:ext cx="2021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603348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0C685F3B-FCAD-4F9C-B7A6-8DC6B251EA4C}"/>
              </a:ext>
            </a:extLst>
          </p:cNvPr>
          <p:cNvSpPr>
            <a:spLocks noGrp="1"/>
          </p:cNvSpPr>
          <p:nvPr>
            <p:ph type="title"/>
          </p:nvPr>
        </p:nvSpPr>
        <p:spPr/>
        <p:txBody>
          <a:bodyPr>
            <a:normAutofit/>
          </a:bodyPr>
          <a:lstStyle/>
          <a:p>
            <a:pPr algn="ctr"/>
            <a:r>
              <a:rPr lang="es-CO" sz="3600" dirty="0">
                <a:latin typeface="Arial Narrow" panose="020B0606020202030204" pitchFamily="34" charset="0"/>
              </a:rPr>
              <a:t>SOCIALIZACION DEL PROTOCOLO INSTITUCIONAL </a:t>
            </a:r>
          </a:p>
        </p:txBody>
      </p:sp>
      <p:pic>
        <p:nvPicPr>
          <p:cNvPr id="3" name="Imagen 2">
            <a:extLst>
              <a:ext uri="{FF2B5EF4-FFF2-40B4-BE49-F238E27FC236}">
                <a16:creationId xmlns:a16="http://schemas.microsoft.com/office/drawing/2014/main" xmlns="" id="{5DB6E422-7D80-A4AC-E843-D6C983413091}"/>
              </a:ext>
            </a:extLst>
          </p:cNvPr>
          <p:cNvPicPr>
            <a:picLocks noChangeAspect="1"/>
          </p:cNvPicPr>
          <p:nvPr/>
        </p:nvPicPr>
        <p:blipFill rotWithShape="1">
          <a:blip r:embed="rId2"/>
          <a:srcRect l="26195" t="22790" r="26522" b="12446"/>
          <a:stretch/>
        </p:blipFill>
        <p:spPr>
          <a:xfrm>
            <a:off x="503582" y="1431235"/>
            <a:ext cx="5764696" cy="4439478"/>
          </a:xfrm>
          <a:prstGeom prst="rect">
            <a:avLst/>
          </a:prstGeom>
        </p:spPr>
      </p:pic>
      <p:pic>
        <p:nvPicPr>
          <p:cNvPr id="8" name="Imagen 7">
            <a:extLst>
              <a:ext uri="{FF2B5EF4-FFF2-40B4-BE49-F238E27FC236}">
                <a16:creationId xmlns:a16="http://schemas.microsoft.com/office/drawing/2014/main" xmlns="" id="{FCFD759A-94DE-F743-AE2B-3ABA994AC9F5}"/>
              </a:ext>
            </a:extLst>
          </p:cNvPr>
          <p:cNvPicPr>
            <a:picLocks noChangeAspect="1"/>
          </p:cNvPicPr>
          <p:nvPr/>
        </p:nvPicPr>
        <p:blipFill rotWithShape="1">
          <a:blip r:embed="rId3"/>
          <a:srcRect l="32283" t="22209" r="27826" b="19405"/>
          <a:stretch/>
        </p:blipFill>
        <p:spPr>
          <a:xfrm>
            <a:off x="5963479" y="1356019"/>
            <a:ext cx="5486399" cy="4439478"/>
          </a:xfrm>
          <a:prstGeom prst="rect">
            <a:avLst/>
          </a:prstGeom>
        </p:spPr>
      </p:pic>
    </p:spTree>
    <p:extLst>
      <p:ext uri="{BB962C8B-B14F-4D97-AF65-F5344CB8AC3E}">
        <p14:creationId xmlns:p14="http://schemas.microsoft.com/office/powerpoint/2010/main" val="901602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D3852B1-1EBC-4CD0-9116-5183B700E654}"/>
              </a:ext>
            </a:extLst>
          </p:cNvPr>
          <p:cNvSpPr>
            <a:spLocks noGrp="1"/>
          </p:cNvSpPr>
          <p:nvPr>
            <p:ph type="title"/>
          </p:nvPr>
        </p:nvSpPr>
        <p:spPr/>
        <p:txBody>
          <a:bodyPr>
            <a:normAutofit/>
          </a:bodyPr>
          <a:lstStyle/>
          <a:p>
            <a:pPr algn="ctr"/>
            <a:r>
              <a:rPr lang="es-CO" sz="3600" b="1" dirty="0">
                <a:effectLst>
                  <a:outerShdw blurRad="38100" dist="38100" dir="2700000" algn="tl">
                    <a:srgbClr val="000000">
                      <a:alpha val="43137"/>
                    </a:srgbClr>
                  </a:outerShdw>
                </a:effectLst>
                <a:latin typeface="Arial Narrow" panose="020B0606020202030204" pitchFamily="34" charset="0"/>
              </a:rPr>
              <a:t>ESTRUCTURA DE AREA H COVID 2020</a:t>
            </a:r>
          </a:p>
        </p:txBody>
      </p:sp>
      <p:pic>
        <p:nvPicPr>
          <p:cNvPr id="3" name="Imagen 2">
            <a:extLst>
              <a:ext uri="{FF2B5EF4-FFF2-40B4-BE49-F238E27FC236}">
                <a16:creationId xmlns:a16="http://schemas.microsoft.com/office/drawing/2014/main" xmlns="" id="{4BCD0D02-6FDB-4038-822E-4E033C7412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217" y="1520437"/>
            <a:ext cx="7220903" cy="4675505"/>
          </a:xfrm>
          <a:prstGeom prst="rect">
            <a:avLst/>
          </a:prstGeom>
          <a:noFill/>
        </p:spPr>
      </p:pic>
      <p:sp>
        <p:nvSpPr>
          <p:cNvPr id="4" name="CuadroTexto 3">
            <a:extLst>
              <a:ext uri="{FF2B5EF4-FFF2-40B4-BE49-F238E27FC236}">
                <a16:creationId xmlns:a16="http://schemas.microsoft.com/office/drawing/2014/main" xmlns="" id="{4E594E44-B814-2939-4F02-4F36681F3758}"/>
              </a:ext>
            </a:extLst>
          </p:cNvPr>
          <p:cNvSpPr txBox="1"/>
          <p:nvPr/>
        </p:nvSpPr>
        <p:spPr>
          <a:xfrm>
            <a:off x="8640417" y="2011529"/>
            <a:ext cx="2544417" cy="160043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1400" dirty="0"/>
              <a:t>Se tenia el servicio de consulta externa con adecuaciones para el área h, pero debido a la reactivación de servicios se realizaron modificación en el servicio de urgencias con el fin de reactivas procesos. </a:t>
            </a:r>
          </a:p>
        </p:txBody>
      </p:sp>
      <p:cxnSp>
        <p:nvCxnSpPr>
          <p:cNvPr id="6" name="Conector recto de flecha 5">
            <a:extLst>
              <a:ext uri="{FF2B5EF4-FFF2-40B4-BE49-F238E27FC236}">
                <a16:creationId xmlns:a16="http://schemas.microsoft.com/office/drawing/2014/main" xmlns="" id="{B0F8F92E-79B1-8F24-23EA-2F5F8D7CC239}"/>
              </a:ext>
            </a:extLst>
          </p:cNvPr>
          <p:cNvCxnSpPr>
            <a:cxnSpLocks/>
          </p:cNvCxnSpPr>
          <p:nvPr/>
        </p:nvCxnSpPr>
        <p:spPr>
          <a:xfrm>
            <a:off x="7911548" y="2491409"/>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0489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36CA5A0E-A9F8-1A44-4F6C-FAC326D6291F}"/>
              </a:ext>
            </a:extLst>
          </p:cNvPr>
          <p:cNvSpPr/>
          <p:nvPr/>
        </p:nvSpPr>
        <p:spPr>
          <a:xfrm>
            <a:off x="1234757" y="528637"/>
            <a:ext cx="9722485" cy="580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xmlns="" id="{AE0C85D5-E77F-1F67-A355-7EAB6CA615F5}"/>
              </a:ext>
            </a:extLst>
          </p:cNvPr>
          <p:cNvSpPr/>
          <p:nvPr/>
        </p:nvSpPr>
        <p:spPr>
          <a:xfrm>
            <a:off x="7229476" y="257174"/>
            <a:ext cx="1123950" cy="5429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b="1" dirty="0"/>
              <a:t>PUERTA</a:t>
            </a:r>
            <a:endParaRPr lang="es-CO" sz="1400" b="1" dirty="0"/>
          </a:p>
        </p:txBody>
      </p:sp>
      <p:sp>
        <p:nvSpPr>
          <p:cNvPr id="7" name="Rectángulo 6">
            <a:extLst>
              <a:ext uri="{FF2B5EF4-FFF2-40B4-BE49-F238E27FC236}">
                <a16:creationId xmlns:a16="http://schemas.microsoft.com/office/drawing/2014/main" xmlns="" id="{E06227A1-A674-B96B-6F61-F4D0BA737F9B}"/>
              </a:ext>
            </a:extLst>
          </p:cNvPr>
          <p:cNvSpPr/>
          <p:nvPr/>
        </p:nvSpPr>
        <p:spPr>
          <a:xfrm>
            <a:off x="9801225" y="967740"/>
            <a:ext cx="1156017" cy="12805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FACTURACIÓN</a:t>
            </a:r>
            <a:endParaRPr lang="es-CO" dirty="0"/>
          </a:p>
        </p:txBody>
      </p:sp>
      <p:sp>
        <p:nvSpPr>
          <p:cNvPr id="8" name="Rectángulo 7">
            <a:extLst>
              <a:ext uri="{FF2B5EF4-FFF2-40B4-BE49-F238E27FC236}">
                <a16:creationId xmlns:a16="http://schemas.microsoft.com/office/drawing/2014/main" xmlns="" id="{FB01090A-F449-8212-1C81-96B0860C04C2}"/>
              </a:ext>
            </a:extLst>
          </p:cNvPr>
          <p:cNvSpPr/>
          <p:nvPr/>
        </p:nvSpPr>
        <p:spPr>
          <a:xfrm>
            <a:off x="3107537" y="1006907"/>
            <a:ext cx="4357682" cy="1209979"/>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SALA DE ESPERA</a:t>
            </a:r>
            <a:endParaRPr lang="es-CO" dirty="0"/>
          </a:p>
        </p:txBody>
      </p:sp>
      <p:sp>
        <p:nvSpPr>
          <p:cNvPr id="9" name="Rectángulo 8">
            <a:extLst>
              <a:ext uri="{FF2B5EF4-FFF2-40B4-BE49-F238E27FC236}">
                <a16:creationId xmlns:a16="http://schemas.microsoft.com/office/drawing/2014/main" xmlns="" id="{08B2A827-AF1F-C995-CE45-07321FB03EF4}"/>
              </a:ext>
            </a:extLst>
          </p:cNvPr>
          <p:cNvSpPr/>
          <p:nvPr/>
        </p:nvSpPr>
        <p:spPr>
          <a:xfrm>
            <a:off x="2581274" y="2599873"/>
            <a:ext cx="790575" cy="6072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3</a:t>
            </a:r>
            <a:endParaRPr lang="es-CO" dirty="0"/>
          </a:p>
        </p:txBody>
      </p:sp>
      <p:sp>
        <p:nvSpPr>
          <p:cNvPr id="10" name="Rectángulo 9">
            <a:extLst>
              <a:ext uri="{FF2B5EF4-FFF2-40B4-BE49-F238E27FC236}">
                <a16:creationId xmlns:a16="http://schemas.microsoft.com/office/drawing/2014/main" xmlns="" id="{D3F59C94-07E9-C8EC-551B-DE59B89E62B1}"/>
              </a:ext>
            </a:extLst>
          </p:cNvPr>
          <p:cNvSpPr/>
          <p:nvPr/>
        </p:nvSpPr>
        <p:spPr>
          <a:xfrm>
            <a:off x="1662114" y="2596539"/>
            <a:ext cx="790575" cy="6072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4</a:t>
            </a:r>
            <a:endParaRPr lang="es-CO" dirty="0"/>
          </a:p>
        </p:txBody>
      </p:sp>
      <p:sp>
        <p:nvSpPr>
          <p:cNvPr id="11" name="Rectángulo 10">
            <a:extLst>
              <a:ext uri="{FF2B5EF4-FFF2-40B4-BE49-F238E27FC236}">
                <a16:creationId xmlns:a16="http://schemas.microsoft.com/office/drawing/2014/main" xmlns="" id="{40C519FD-1435-04A6-BE5C-43822095756D}"/>
              </a:ext>
            </a:extLst>
          </p:cNvPr>
          <p:cNvSpPr/>
          <p:nvPr/>
        </p:nvSpPr>
        <p:spPr>
          <a:xfrm>
            <a:off x="3476625" y="2586267"/>
            <a:ext cx="790575" cy="6072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2</a:t>
            </a:r>
            <a:endParaRPr lang="es-CO" dirty="0"/>
          </a:p>
        </p:txBody>
      </p:sp>
      <p:sp>
        <p:nvSpPr>
          <p:cNvPr id="12" name="Rectángulo 11">
            <a:extLst>
              <a:ext uri="{FF2B5EF4-FFF2-40B4-BE49-F238E27FC236}">
                <a16:creationId xmlns:a16="http://schemas.microsoft.com/office/drawing/2014/main" xmlns="" id="{ECF5D285-BC5D-E279-FD89-63077F2B2D19}"/>
              </a:ext>
            </a:extLst>
          </p:cNvPr>
          <p:cNvSpPr/>
          <p:nvPr/>
        </p:nvSpPr>
        <p:spPr>
          <a:xfrm>
            <a:off x="4397532" y="2605465"/>
            <a:ext cx="790575" cy="6072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1</a:t>
            </a:r>
            <a:endParaRPr lang="es-CO" dirty="0"/>
          </a:p>
        </p:txBody>
      </p:sp>
      <p:sp>
        <p:nvSpPr>
          <p:cNvPr id="13" name="CuadroTexto 12">
            <a:extLst>
              <a:ext uri="{FF2B5EF4-FFF2-40B4-BE49-F238E27FC236}">
                <a16:creationId xmlns:a16="http://schemas.microsoft.com/office/drawing/2014/main" xmlns="" id="{59F5C98E-D217-0239-1B2E-2EA3BAF74F5E}"/>
              </a:ext>
            </a:extLst>
          </p:cNvPr>
          <p:cNvSpPr txBox="1"/>
          <p:nvPr/>
        </p:nvSpPr>
        <p:spPr>
          <a:xfrm>
            <a:off x="2081209" y="2217329"/>
            <a:ext cx="2638425" cy="307777"/>
          </a:xfrm>
          <a:prstGeom prst="rect">
            <a:avLst/>
          </a:prstGeom>
          <a:noFill/>
        </p:spPr>
        <p:txBody>
          <a:bodyPr wrap="square" rtlCol="0">
            <a:spAutoFit/>
          </a:bodyPr>
          <a:lstStyle/>
          <a:p>
            <a:pPr algn="ctr"/>
            <a:r>
              <a:rPr lang="es-MX" sz="1400" b="1" dirty="0"/>
              <a:t>CONSULTORIOS</a:t>
            </a:r>
            <a:endParaRPr lang="es-CO" sz="1400" b="1" dirty="0"/>
          </a:p>
        </p:txBody>
      </p:sp>
      <p:cxnSp>
        <p:nvCxnSpPr>
          <p:cNvPr id="15" name="Conector recto 14">
            <a:extLst>
              <a:ext uri="{FF2B5EF4-FFF2-40B4-BE49-F238E27FC236}">
                <a16:creationId xmlns:a16="http://schemas.microsoft.com/office/drawing/2014/main" xmlns="" id="{F525B948-A91C-CAF8-8180-4ED69417595C}"/>
              </a:ext>
            </a:extLst>
          </p:cNvPr>
          <p:cNvCxnSpPr>
            <a:cxnSpLocks/>
          </p:cNvCxnSpPr>
          <p:nvPr/>
        </p:nvCxnSpPr>
        <p:spPr>
          <a:xfrm>
            <a:off x="8629651" y="2261948"/>
            <a:ext cx="0" cy="1167051"/>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a:extLst>
              <a:ext uri="{FF2B5EF4-FFF2-40B4-BE49-F238E27FC236}">
                <a16:creationId xmlns:a16="http://schemas.microsoft.com/office/drawing/2014/main" xmlns="" id="{4927F310-846C-5E3F-629C-4DCA497FCDBA}"/>
              </a:ext>
            </a:extLst>
          </p:cNvPr>
          <p:cNvCxnSpPr>
            <a:cxnSpLocks/>
          </p:cNvCxnSpPr>
          <p:nvPr/>
        </p:nvCxnSpPr>
        <p:spPr>
          <a:xfrm>
            <a:off x="9791700" y="2241469"/>
            <a:ext cx="0" cy="906304"/>
          </a:xfrm>
          <a:prstGeom prst="line">
            <a:avLst/>
          </a:prstGeom>
        </p:spPr>
        <p:style>
          <a:lnRef idx="1">
            <a:schemeClr val="dk1"/>
          </a:lnRef>
          <a:fillRef idx="0">
            <a:schemeClr val="dk1"/>
          </a:fillRef>
          <a:effectRef idx="0">
            <a:schemeClr val="dk1"/>
          </a:effectRef>
          <a:fontRef idx="minor">
            <a:schemeClr val="tx1"/>
          </a:fontRef>
        </p:style>
      </p:cxnSp>
      <p:sp>
        <p:nvSpPr>
          <p:cNvPr id="17" name="CuadroTexto 16">
            <a:extLst>
              <a:ext uri="{FF2B5EF4-FFF2-40B4-BE49-F238E27FC236}">
                <a16:creationId xmlns:a16="http://schemas.microsoft.com/office/drawing/2014/main" xmlns="" id="{07C1F7E3-50CC-49F4-4A5C-B1F03BE9F39B}"/>
              </a:ext>
            </a:extLst>
          </p:cNvPr>
          <p:cNvSpPr txBox="1"/>
          <p:nvPr/>
        </p:nvSpPr>
        <p:spPr>
          <a:xfrm>
            <a:off x="8401051" y="676037"/>
            <a:ext cx="1457323" cy="369332"/>
          </a:xfrm>
          <a:prstGeom prst="rect">
            <a:avLst/>
          </a:prstGeom>
          <a:noFill/>
        </p:spPr>
        <p:txBody>
          <a:bodyPr wrap="square" rtlCol="0">
            <a:spAutoFit/>
          </a:bodyPr>
          <a:lstStyle/>
          <a:p>
            <a:pPr algn="ctr"/>
            <a:r>
              <a:rPr lang="es-MX" b="1" dirty="0">
                <a:solidFill>
                  <a:schemeClr val="accent5">
                    <a:lumMod val="75000"/>
                  </a:schemeClr>
                </a:solidFill>
              </a:rPr>
              <a:t>ADMISIÓN </a:t>
            </a:r>
            <a:endParaRPr lang="es-CO" b="1" dirty="0">
              <a:solidFill>
                <a:schemeClr val="accent5">
                  <a:lumMod val="75000"/>
                </a:schemeClr>
              </a:solidFill>
            </a:endParaRPr>
          </a:p>
        </p:txBody>
      </p:sp>
      <p:cxnSp>
        <p:nvCxnSpPr>
          <p:cNvPr id="19" name="Conector recto 18">
            <a:extLst>
              <a:ext uri="{FF2B5EF4-FFF2-40B4-BE49-F238E27FC236}">
                <a16:creationId xmlns:a16="http://schemas.microsoft.com/office/drawing/2014/main" xmlns="" id="{DFC71C32-F716-807D-38C1-205119502006}"/>
              </a:ext>
            </a:extLst>
          </p:cNvPr>
          <p:cNvCxnSpPr>
            <a:cxnSpLocks/>
          </p:cNvCxnSpPr>
          <p:nvPr/>
        </p:nvCxnSpPr>
        <p:spPr>
          <a:xfrm>
            <a:off x="7465221" y="2241469"/>
            <a:ext cx="1145379" cy="0"/>
          </a:xfrm>
          <a:prstGeom prst="line">
            <a:avLst/>
          </a:prstGeom>
        </p:spPr>
        <p:style>
          <a:lnRef idx="1">
            <a:schemeClr val="dk1"/>
          </a:lnRef>
          <a:fillRef idx="0">
            <a:schemeClr val="dk1"/>
          </a:fillRef>
          <a:effectRef idx="0">
            <a:schemeClr val="dk1"/>
          </a:effectRef>
          <a:fontRef idx="minor">
            <a:schemeClr val="tx1"/>
          </a:fontRef>
        </p:style>
      </p:cxnSp>
      <p:cxnSp>
        <p:nvCxnSpPr>
          <p:cNvPr id="23" name="Conector recto 22">
            <a:extLst>
              <a:ext uri="{FF2B5EF4-FFF2-40B4-BE49-F238E27FC236}">
                <a16:creationId xmlns:a16="http://schemas.microsoft.com/office/drawing/2014/main" xmlns="" id="{372B27AA-07F8-D836-AAC8-A9D6FD809FBC}"/>
              </a:ext>
            </a:extLst>
          </p:cNvPr>
          <p:cNvCxnSpPr>
            <a:cxnSpLocks/>
          </p:cNvCxnSpPr>
          <p:nvPr/>
        </p:nvCxnSpPr>
        <p:spPr>
          <a:xfrm flipH="1">
            <a:off x="1685923" y="3428999"/>
            <a:ext cx="6943728" cy="0"/>
          </a:xfrm>
          <a:prstGeom prst="line">
            <a:avLst/>
          </a:prstGeom>
        </p:spPr>
        <p:style>
          <a:lnRef idx="1">
            <a:schemeClr val="dk1"/>
          </a:lnRef>
          <a:fillRef idx="0">
            <a:schemeClr val="dk1"/>
          </a:fillRef>
          <a:effectRef idx="0">
            <a:schemeClr val="dk1"/>
          </a:effectRef>
          <a:fontRef idx="minor">
            <a:schemeClr val="tx1"/>
          </a:fontRef>
        </p:style>
      </p:cxnSp>
      <p:sp>
        <p:nvSpPr>
          <p:cNvPr id="25" name="Rectángulo 24">
            <a:extLst>
              <a:ext uri="{FF2B5EF4-FFF2-40B4-BE49-F238E27FC236}">
                <a16:creationId xmlns:a16="http://schemas.microsoft.com/office/drawing/2014/main" xmlns="" id="{9487A40E-3CA4-0186-67CE-BD02D26AF42E}"/>
              </a:ext>
            </a:extLst>
          </p:cNvPr>
          <p:cNvSpPr/>
          <p:nvPr/>
        </p:nvSpPr>
        <p:spPr>
          <a:xfrm>
            <a:off x="1257298" y="3432992"/>
            <a:ext cx="3214690" cy="2163323"/>
          </a:xfrm>
          <a:prstGeom prst="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b="1" dirty="0">
              <a:solidFill>
                <a:schemeClr val="tx1"/>
              </a:solidFill>
            </a:endParaRPr>
          </a:p>
          <a:p>
            <a:pPr algn="ctr"/>
            <a:endParaRPr lang="es-MX" b="1" dirty="0">
              <a:solidFill>
                <a:schemeClr val="tx1"/>
              </a:solidFill>
            </a:endParaRPr>
          </a:p>
          <a:p>
            <a:pPr algn="ctr"/>
            <a:r>
              <a:rPr lang="es-MX" b="1" dirty="0">
                <a:solidFill>
                  <a:schemeClr val="tx1"/>
                </a:solidFill>
              </a:rPr>
              <a:t>AREA H</a:t>
            </a:r>
            <a:endParaRPr lang="es-CO" b="1" dirty="0">
              <a:solidFill>
                <a:schemeClr val="tx1"/>
              </a:solidFill>
            </a:endParaRPr>
          </a:p>
        </p:txBody>
      </p:sp>
      <p:sp>
        <p:nvSpPr>
          <p:cNvPr id="26" name="Rectángulo 25">
            <a:extLst>
              <a:ext uri="{FF2B5EF4-FFF2-40B4-BE49-F238E27FC236}">
                <a16:creationId xmlns:a16="http://schemas.microsoft.com/office/drawing/2014/main" xmlns="" id="{22F43D62-3DBB-9085-858F-575A3271CEA3}"/>
              </a:ext>
            </a:extLst>
          </p:cNvPr>
          <p:cNvSpPr/>
          <p:nvPr/>
        </p:nvSpPr>
        <p:spPr>
          <a:xfrm>
            <a:off x="4471987" y="4068906"/>
            <a:ext cx="685800" cy="152423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sz="1050" dirty="0"/>
              <a:t>INYECTOLOGIA </a:t>
            </a:r>
            <a:endParaRPr lang="es-CO" sz="1050" dirty="0"/>
          </a:p>
        </p:txBody>
      </p:sp>
      <p:sp>
        <p:nvSpPr>
          <p:cNvPr id="27" name="Elipse 26">
            <a:extLst>
              <a:ext uri="{FF2B5EF4-FFF2-40B4-BE49-F238E27FC236}">
                <a16:creationId xmlns:a16="http://schemas.microsoft.com/office/drawing/2014/main" xmlns="" id="{8643B742-5E29-176F-F4CF-3BE4A6D74771}"/>
              </a:ext>
            </a:extLst>
          </p:cNvPr>
          <p:cNvSpPr/>
          <p:nvPr/>
        </p:nvSpPr>
        <p:spPr>
          <a:xfrm>
            <a:off x="4265054" y="3500319"/>
            <a:ext cx="282622" cy="49726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500" dirty="0"/>
              <a:t>PUERTA</a:t>
            </a:r>
            <a:endParaRPr lang="es-CO" sz="500" dirty="0"/>
          </a:p>
        </p:txBody>
      </p:sp>
      <p:sp>
        <p:nvSpPr>
          <p:cNvPr id="29" name="Elipse 28">
            <a:extLst>
              <a:ext uri="{FF2B5EF4-FFF2-40B4-BE49-F238E27FC236}">
                <a16:creationId xmlns:a16="http://schemas.microsoft.com/office/drawing/2014/main" xmlns="" id="{2BD4F886-2861-1DE9-484A-08714D2725E8}"/>
              </a:ext>
            </a:extLst>
          </p:cNvPr>
          <p:cNvSpPr/>
          <p:nvPr/>
        </p:nvSpPr>
        <p:spPr>
          <a:xfrm rot="16200000">
            <a:off x="1950558" y="3066336"/>
            <a:ext cx="261303" cy="86796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900" dirty="0"/>
              <a:t>PUERTA</a:t>
            </a:r>
            <a:endParaRPr lang="es-CO" sz="900" dirty="0"/>
          </a:p>
        </p:txBody>
      </p:sp>
      <p:cxnSp>
        <p:nvCxnSpPr>
          <p:cNvPr id="31" name="Conector recto de flecha 30">
            <a:extLst>
              <a:ext uri="{FF2B5EF4-FFF2-40B4-BE49-F238E27FC236}">
                <a16:creationId xmlns:a16="http://schemas.microsoft.com/office/drawing/2014/main" xmlns="" id="{CE154EC1-2929-D1D1-3D69-F69AD8C20542}"/>
              </a:ext>
            </a:extLst>
          </p:cNvPr>
          <p:cNvCxnSpPr>
            <a:stCxn id="29" idx="6"/>
          </p:cNvCxnSpPr>
          <p:nvPr/>
        </p:nvCxnSpPr>
        <p:spPr>
          <a:xfrm flipV="1">
            <a:off x="2081210" y="3017308"/>
            <a:ext cx="0" cy="352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ángulo 31">
            <a:extLst>
              <a:ext uri="{FF2B5EF4-FFF2-40B4-BE49-F238E27FC236}">
                <a16:creationId xmlns:a16="http://schemas.microsoft.com/office/drawing/2014/main" xmlns="" id="{0E29C59C-777D-93AF-D92A-7FC4E6E21523}"/>
              </a:ext>
            </a:extLst>
          </p:cNvPr>
          <p:cNvSpPr/>
          <p:nvPr/>
        </p:nvSpPr>
        <p:spPr>
          <a:xfrm>
            <a:off x="1390650" y="5715000"/>
            <a:ext cx="9420224" cy="4956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URGENCIAS</a:t>
            </a:r>
            <a:r>
              <a:rPr lang="es-MX" dirty="0"/>
              <a:t> </a:t>
            </a:r>
            <a:endParaRPr lang="es-CO" dirty="0"/>
          </a:p>
        </p:txBody>
      </p:sp>
      <p:cxnSp>
        <p:nvCxnSpPr>
          <p:cNvPr id="35" name="Conector recto 34">
            <a:extLst>
              <a:ext uri="{FF2B5EF4-FFF2-40B4-BE49-F238E27FC236}">
                <a16:creationId xmlns:a16="http://schemas.microsoft.com/office/drawing/2014/main" xmlns="" id="{1B26C4FF-4EF8-F7CF-F2A7-D710E73BAE9B}"/>
              </a:ext>
            </a:extLst>
          </p:cNvPr>
          <p:cNvCxnSpPr/>
          <p:nvPr/>
        </p:nvCxnSpPr>
        <p:spPr>
          <a:xfrm>
            <a:off x="5157787" y="4068906"/>
            <a:ext cx="3441544" cy="0"/>
          </a:xfrm>
          <a:prstGeom prst="line">
            <a:avLst/>
          </a:prstGeom>
        </p:spPr>
        <p:style>
          <a:lnRef idx="1">
            <a:schemeClr val="dk1"/>
          </a:lnRef>
          <a:fillRef idx="0">
            <a:schemeClr val="dk1"/>
          </a:fillRef>
          <a:effectRef idx="0">
            <a:schemeClr val="dk1"/>
          </a:effectRef>
          <a:fontRef idx="minor">
            <a:schemeClr val="tx1"/>
          </a:fontRef>
        </p:style>
      </p:cxnSp>
      <p:cxnSp>
        <p:nvCxnSpPr>
          <p:cNvPr id="37" name="Conector recto de flecha 36">
            <a:extLst>
              <a:ext uri="{FF2B5EF4-FFF2-40B4-BE49-F238E27FC236}">
                <a16:creationId xmlns:a16="http://schemas.microsoft.com/office/drawing/2014/main" xmlns="" id="{75A72E09-B2BC-E9A0-ECA7-9D37547A6B1E}"/>
              </a:ext>
            </a:extLst>
          </p:cNvPr>
          <p:cNvCxnSpPr>
            <a:cxnSpLocks/>
          </p:cNvCxnSpPr>
          <p:nvPr/>
        </p:nvCxnSpPr>
        <p:spPr>
          <a:xfrm>
            <a:off x="9129712" y="1285875"/>
            <a:ext cx="0" cy="2463078"/>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ector recto de flecha 37">
            <a:extLst>
              <a:ext uri="{FF2B5EF4-FFF2-40B4-BE49-F238E27FC236}">
                <a16:creationId xmlns:a16="http://schemas.microsoft.com/office/drawing/2014/main" xmlns="" id="{50947ED6-B4EB-91A2-7354-563C12EED276}"/>
              </a:ext>
            </a:extLst>
          </p:cNvPr>
          <p:cNvCxnSpPr>
            <a:cxnSpLocks/>
            <a:endCxn id="27" idx="6"/>
          </p:cNvCxnSpPr>
          <p:nvPr/>
        </p:nvCxnSpPr>
        <p:spPr>
          <a:xfrm flipH="1">
            <a:off x="4547676" y="3748953"/>
            <a:ext cx="4561244" cy="0"/>
          </a:xfrm>
          <a:prstGeom prst="straightConnector1">
            <a:avLst/>
          </a:prstGeom>
          <a:ln w="9525" cap="flat" cmpd="sng" algn="ctr">
            <a:solidFill>
              <a:schemeClr val="dk1"/>
            </a:solidFill>
            <a:prstDash val="dashDot"/>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Conector recto 40">
            <a:extLst>
              <a:ext uri="{FF2B5EF4-FFF2-40B4-BE49-F238E27FC236}">
                <a16:creationId xmlns:a16="http://schemas.microsoft.com/office/drawing/2014/main" xmlns="" id="{445121FF-539E-EF9A-008E-748749DB1D78}"/>
              </a:ext>
            </a:extLst>
          </p:cNvPr>
          <p:cNvCxnSpPr>
            <a:cxnSpLocks/>
          </p:cNvCxnSpPr>
          <p:nvPr/>
        </p:nvCxnSpPr>
        <p:spPr>
          <a:xfrm>
            <a:off x="8599331" y="4147180"/>
            <a:ext cx="11269" cy="1561034"/>
          </a:xfrm>
          <a:prstGeom prst="line">
            <a:avLst/>
          </a:prstGeom>
        </p:spPr>
        <p:style>
          <a:lnRef idx="1">
            <a:schemeClr val="dk1"/>
          </a:lnRef>
          <a:fillRef idx="0">
            <a:schemeClr val="dk1"/>
          </a:fillRef>
          <a:effectRef idx="0">
            <a:schemeClr val="dk1"/>
          </a:effectRef>
          <a:fontRef idx="minor">
            <a:schemeClr val="tx1"/>
          </a:fontRef>
        </p:style>
      </p:cxnSp>
      <p:sp>
        <p:nvSpPr>
          <p:cNvPr id="47" name="Rectángulo 46">
            <a:extLst>
              <a:ext uri="{FF2B5EF4-FFF2-40B4-BE49-F238E27FC236}">
                <a16:creationId xmlns:a16="http://schemas.microsoft.com/office/drawing/2014/main" xmlns="" id="{6A9D4D43-6945-4B5B-EC16-B9A65DB9CBF3}"/>
              </a:ext>
            </a:extLst>
          </p:cNvPr>
          <p:cNvSpPr/>
          <p:nvPr/>
        </p:nvSpPr>
        <p:spPr>
          <a:xfrm>
            <a:off x="2884689" y="4093705"/>
            <a:ext cx="282625" cy="42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8" name="Rectángulo 47">
            <a:extLst>
              <a:ext uri="{FF2B5EF4-FFF2-40B4-BE49-F238E27FC236}">
                <a16:creationId xmlns:a16="http://schemas.microsoft.com/office/drawing/2014/main" xmlns="" id="{C585B484-41C5-DB88-CA04-1758755C50B6}"/>
              </a:ext>
            </a:extLst>
          </p:cNvPr>
          <p:cNvSpPr/>
          <p:nvPr/>
        </p:nvSpPr>
        <p:spPr>
          <a:xfrm>
            <a:off x="2017501" y="4085217"/>
            <a:ext cx="282625" cy="42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Rectángulo 48">
            <a:extLst>
              <a:ext uri="{FF2B5EF4-FFF2-40B4-BE49-F238E27FC236}">
                <a16:creationId xmlns:a16="http://schemas.microsoft.com/office/drawing/2014/main" xmlns="" id="{3807302C-7618-5BE2-3642-B41BEBD1E3D7}"/>
              </a:ext>
            </a:extLst>
          </p:cNvPr>
          <p:cNvSpPr/>
          <p:nvPr/>
        </p:nvSpPr>
        <p:spPr>
          <a:xfrm>
            <a:off x="2503351" y="4085765"/>
            <a:ext cx="227862" cy="42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Rectángulo 49">
            <a:extLst>
              <a:ext uri="{FF2B5EF4-FFF2-40B4-BE49-F238E27FC236}">
                <a16:creationId xmlns:a16="http://schemas.microsoft.com/office/drawing/2014/main" xmlns="" id="{FFC89A6A-3393-D1D9-683A-22805FCD3A74}"/>
              </a:ext>
            </a:extLst>
          </p:cNvPr>
          <p:cNvSpPr/>
          <p:nvPr/>
        </p:nvSpPr>
        <p:spPr>
          <a:xfrm>
            <a:off x="1580016" y="4093705"/>
            <a:ext cx="282625" cy="42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4" name="Conector recto 53">
            <a:extLst>
              <a:ext uri="{FF2B5EF4-FFF2-40B4-BE49-F238E27FC236}">
                <a16:creationId xmlns:a16="http://schemas.microsoft.com/office/drawing/2014/main" xmlns="" id="{71396117-3B57-CECE-2826-6B128C5D9109}"/>
              </a:ext>
            </a:extLst>
          </p:cNvPr>
          <p:cNvCxnSpPr>
            <a:cxnSpLocks/>
            <a:endCxn id="27" idx="4"/>
          </p:cNvCxnSpPr>
          <p:nvPr/>
        </p:nvCxnSpPr>
        <p:spPr>
          <a:xfrm>
            <a:off x="1257298" y="3997587"/>
            <a:ext cx="3149067"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ángulo 57">
            <a:extLst>
              <a:ext uri="{FF2B5EF4-FFF2-40B4-BE49-F238E27FC236}">
                <a16:creationId xmlns:a16="http://schemas.microsoft.com/office/drawing/2014/main" xmlns="" id="{940A982D-597D-E575-1548-C17CF178CE93}"/>
              </a:ext>
            </a:extLst>
          </p:cNvPr>
          <p:cNvSpPr/>
          <p:nvPr/>
        </p:nvSpPr>
        <p:spPr>
          <a:xfrm>
            <a:off x="1390650" y="5104834"/>
            <a:ext cx="2085975" cy="32462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dirty="0"/>
              <a:t>REANIMACION</a:t>
            </a:r>
            <a:endParaRPr lang="es-CO" dirty="0"/>
          </a:p>
        </p:txBody>
      </p:sp>
      <p:sp>
        <p:nvSpPr>
          <p:cNvPr id="59" name="Rectángulo 58">
            <a:extLst>
              <a:ext uri="{FF2B5EF4-FFF2-40B4-BE49-F238E27FC236}">
                <a16:creationId xmlns:a16="http://schemas.microsoft.com/office/drawing/2014/main" xmlns="" id="{E3D546EE-CCE7-17AA-9579-2CDEF0AC58B8}"/>
              </a:ext>
            </a:extLst>
          </p:cNvPr>
          <p:cNvSpPr/>
          <p:nvPr/>
        </p:nvSpPr>
        <p:spPr>
          <a:xfrm>
            <a:off x="3573204" y="5092333"/>
            <a:ext cx="796388" cy="44926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800" dirty="0"/>
              <a:t>ESTACION ENFERMERIA</a:t>
            </a:r>
            <a:endParaRPr lang="es-CO" sz="800" dirty="0"/>
          </a:p>
        </p:txBody>
      </p:sp>
      <p:sp>
        <p:nvSpPr>
          <p:cNvPr id="60" name="CuadroTexto 59">
            <a:extLst>
              <a:ext uri="{FF2B5EF4-FFF2-40B4-BE49-F238E27FC236}">
                <a16:creationId xmlns:a16="http://schemas.microsoft.com/office/drawing/2014/main" xmlns="" id="{CBC5A0FC-F2FD-33D5-9BBB-7782E68280C2}"/>
              </a:ext>
            </a:extLst>
          </p:cNvPr>
          <p:cNvSpPr txBox="1"/>
          <p:nvPr/>
        </p:nvSpPr>
        <p:spPr>
          <a:xfrm>
            <a:off x="1513829" y="4168337"/>
            <a:ext cx="1653485"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050" b="1" dirty="0"/>
              <a:t>CUBICULOS</a:t>
            </a:r>
            <a:endParaRPr lang="es-CO" sz="1050" b="1" dirty="0"/>
          </a:p>
        </p:txBody>
      </p:sp>
    </p:spTree>
    <p:extLst>
      <p:ext uri="{BB962C8B-B14F-4D97-AF65-F5344CB8AC3E}">
        <p14:creationId xmlns:p14="http://schemas.microsoft.com/office/powerpoint/2010/main" val="41789460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388031A-6135-9370-2FD7-EBB12BB471A2}"/>
              </a:ext>
            </a:extLst>
          </p:cNvPr>
          <p:cNvSpPr/>
          <p:nvPr/>
        </p:nvSpPr>
        <p:spPr>
          <a:xfrm>
            <a:off x="1570481" y="746297"/>
            <a:ext cx="9732488" cy="646331"/>
          </a:xfrm>
          <a:prstGeom prst="rect">
            <a:avLst/>
          </a:prstGeom>
          <a:noFill/>
        </p:spPr>
        <p:txBody>
          <a:bodyPr wrap="square" lIns="91440" tIns="45720" rIns="91440" bIns="45720">
            <a:spAutoFit/>
          </a:bodyPr>
          <a:lstStyle/>
          <a:p>
            <a:pPr algn="ctr"/>
            <a:r>
              <a:rPr lang="es-ES" sz="3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CASOS COVID PRESENTADOS EN EL 2020-2021</a:t>
            </a:r>
          </a:p>
        </p:txBody>
      </p:sp>
      <p:sp>
        <p:nvSpPr>
          <p:cNvPr id="4" name="CuadroTexto 3">
            <a:extLst>
              <a:ext uri="{FF2B5EF4-FFF2-40B4-BE49-F238E27FC236}">
                <a16:creationId xmlns:a16="http://schemas.microsoft.com/office/drawing/2014/main" xmlns="" id="{9246A926-AE12-098A-4288-280AF36E6F32}"/>
              </a:ext>
            </a:extLst>
          </p:cNvPr>
          <p:cNvSpPr txBox="1"/>
          <p:nvPr/>
        </p:nvSpPr>
        <p:spPr>
          <a:xfrm>
            <a:off x="1020417" y="2584174"/>
            <a:ext cx="254441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CUANTAS PRUEBA SE REALIZARON EL 2020</a:t>
            </a:r>
          </a:p>
        </p:txBody>
      </p:sp>
      <p:sp>
        <p:nvSpPr>
          <p:cNvPr id="5" name="CuadroTexto 4">
            <a:extLst>
              <a:ext uri="{FF2B5EF4-FFF2-40B4-BE49-F238E27FC236}">
                <a16:creationId xmlns:a16="http://schemas.microsoft.com/office/drawing/2014/main" xmlns="" id="{11969A61-24C6-9842-798C-1B3A9366718B}"/>
              </a:ext>
            </a:extLst>
          </p:cNvPr>
          <p:cNvSpPr txBox="1"/>
          <p:nvPr/>
        </p:nvSpPr>
        <p:spPr>
          <a:xfrm>
            <a:off x="1086677" y="4174435"/>
            <a:ext cx="247815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CUANTAS PRUEBAS COVID SE TOMARON EN EL 2021</a:t>
            </a:r>
          </a:p>
        </p:txBody>
      </p:sp>
      <p:cxnSp>
        <p:nvCxnSpPr>
          <p:cNvPr id="7" name="Conector recto de flecha 6">
            <a:extLst>
              <a:ext uri="{FF2B5EF4-FFF2-40B4-BE49-F238E27FC236}">
                <a16:creationId xmlns:a16="http://schemas.microsoft.com/office/drawing/2014/main" xmlns="" id="{605E104C-10FF-6AE9-8454-24C94EA989AA}"/>
              </a:ext>
            </a:extLst>
          </p:cNvPr>
          <p:cNvCxnSpPr/>
          <p:nvPr/>
        </p:nvCxnSpPr>
        <p:spPr>
          <a:xfrm>
            <a:off x="3790122" y="2902226"/>
            <a:ext cx="4770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CuadroTexto 7">
            <a:extLst>
              <a:ext uri="{FF2B5EF4-FFF2-40B4-BE49-F238E27FC236}">
                <a16:creationId xmlns:a16="http://schemas.microsoft.com/office/drawing/2014/main" xmlns="" id="{97EB472C-3AC9-8870-8DCA-378641C8619F}"/>
              </a:ext>
            </a:extLst>
          </p:cNvPr>
          <p:cNvSpPr txBox="1"/>
          <p:nvPr/>
        </p:nvSpPr>
        <p:spPr>
          <a:xfrm>
            <a:off x="4545496" y="2279374"/>
            <a:ext cx="120594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PCR: 249</a:t>
            </a:r>
          </a:p>
        </p:txBody>
      </p:sp>
      <p:sp>
        <p:nvSpPr>
          <p:cNvPr id="9" name="CuadroTexto 8">
            <a:extLst>
              <a:ext uri="{FF2B5EF4-FFF2-40B4-BE49-F238E27FC236}">
                <a16:creationId xmlns:a16="http://schemas.microsoft.com/office/drawing/2014/main" xmlns="" id="{F8CE2916-F668-9912-6CEE-4922BE4C8772}"/>
              </a:ext>
            </a:extLst>
          </p:cNvPr>
          <p:cNvSpPr txBox="1"/>
          <p:nvPr/>
        </p:nvSpPr>
        <p:spPr>
          <a:xfrm>
            <a:off x="4598503" y="4697253"/>
            <a:ext cx="120594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PRUEBA RAPIDA: 558</a:t>
            </a:r>
          </a:p>
        </p:txBody>
      </p:sp>
      <p:cxnSp>
        <p:nvCxnSpPr>
          <p:cNvPr id="11" name="Conector recto de flecha 10">
            <a:extLst>
              <a:ext uri="{FF2B5EF4-FFF2-40B4-BE49-F238E27FC236}">
                <a16:creationId xmlns:a16="http://schemas.microsoft.com/office/drawing/2014/main" xmlns="" id="{B0194678-509A-697A-8F34-609E87D7A27D}"/>
              </a:ext>
            </a:extLst>
          </p:cNvPr>
          <p:cNvCxnSpPr/>
          <p:nvPr/>
        </p:nvCxnSpPr>
        <p:spPr>
          <a:xfrm>
            <a:off x="3790122" y="4598504"/>
            <a:ext cx="47707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CuadroTexto 11">
            <a:extLst>
              <a:ext uri="{FF2B5EF4-FFF2-40B4-BE49-F238E27FC236}">
                <a16:creationId xmlns:a16="http://schemas.microsoft.com/office/drawing/2014/main" xmlns="" id="{3240C54E-93BF-FA61-9315-0FD842B56075}"/>
              </a:ext>
            </a:extLst>
          </p:cNvPr>
          <p:cNvSpPr txBox="1"/>
          <p:nvPr/>
        </p:nvSpPr>
        <p:spPr>
          <a:xfrm>
            <a:off x="4598504" y="4023765"/>
            <a:ext cx="120594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PCR: 560</a:t>
            </a:r>
          </a:p>
        </p:txBody>
      </p:sp>
      <p:sp>
        <p:nvSpPr>
          <p:cNvPr id="13" name="CuadroTexto 12">
            <a:extLst>
              <a:ext uri="{FF2B5EF4-FFF2-40B4-BE49-F238E27FC236}">
                <a16:creationId xmlns:a16="http://schemas.microsoft.com/office/drawing/2014/main" xmlns="" id="{40132D7B-6B9E-E172-515D-0006037B067A}"/>
              </a:ext>
            </a:extLst>
          </p:cNvPr>
          <p:cNvSpPr txBox="1"/>
          <p:nvPr/>
        </p:nvSpPr>
        <p:spPr>
          <a:xfrm>
            <a:off x="4545495" y="2923761"/>
            <a:ext cx="155050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PRUEBA RAPIDA: 510</a:t>
            </a:r>
          </a:p>
        </p:txBody>
      </p:sp>
      <p:sp>
        <p:nvSpPr>
          <p:cNvPr id="14" name="Cerrar llave 13">
            <a:extLst>
              <a:ext uri="{FF2B5EF4-FFF2-40B4-BE49-F238E27FC236}">
                <a16:creationId xmlns:a16="http://schemas.microsoft.com/office/drawing/2014/main" xmlns="" id="{4E576F68-53B0-F81E-AA8B-47880721424C}"/>
              </a:ext>
            </a:extLst>
          </p:cNvPr>
          <p:cNvSpPr/>
          <p:nvPr/>
        </p:nvSpPr>
        <p:spPr>
          <a:xfrm>
            <a:off x="6096000" y="2464040"/>
            <a:ext cx="1828802" cy="2783817"/>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CO"/>
          </a:p>
        </p:txBody>
      </p:sp>
      <p:sp>
        <p:nvSpPr>
          <p:cNvPr id="15" name="CuadroTexto 14">
            <a:extLst>
              <a:ext uri="{FF2B5EF4-FFF2-40B4-BE49-F238E27FC236}">
                <a16:creationId xmlns:a16="http://schemas.microsoft.com/office/drawing/2014/main" xmlns="" id="{78A960E9-EF94-A5DA-F270-0F93C17366BE}"/>
              </a:ext>
            </a:extLst>
          </p:cNvPr>
          <p:cNvSpPr txBox="1"/>
          <p:nvPr/>
        </p:nvSpPr>
        <p:spPr>
          <a:xfrm>
            <a:off x="7779026" y="2133600"/>
            <a:ext cx="1656522"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Usuarios ingresados por COVID 19 en el 2020 fueron 793</a:t>
            </a:r>
          </a:p>
        </p:txBody>
      </p:sp>
      <p:sp>
        <p:nvSpPr>
          <p:cNvPr id="16" name="CuadroTexto 15">
            <a:extLst>
              <a:ext uri="{FF2B5EF4-FFF2-40B4-BE49-F238E27FC236}">
                <a16:creationId xmlns:a16="http://schemas.microsoft.com/office/drawing/2014/main" xmlns="" id="{A1637B3F-F93E-D741-E940-9CC0D31378AD}"/>
              </a:ext>
            </a:extLst>
          </p:cNvPr>
          <p:cNvSpPr txBox="1"/>
          <p:nvPr/>
        </p:nvSpPr>
        <p:spPr>
          <a:xfrm>
            <a:off x="7772400" y="4295864"/>
            <a:ext cx="181555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Usuarios ingresados por COVID 19 en el 2021 fueron 1,197</a:t>
            </a:r>
          </a:p>
        </p:txBody>
      </p:sp>
      <p:sp>
        <p:nvSpPr>
          <p:cNvPr id="18" name="Cerrar llave 17">
            <a:extLst>
              <a:ext uri="{FF2B5EF4-FFF2-40B4-BE49-F238E27FC236}">
                <a16:creationId xmlns:a16="http://schemas.microsoft.com/office/drawing/2014/main" xmlns="" id="{9C4CBA1C-A871-1A6A-FA1B-C006B4E0EB7E}"/>
              </a:ext>
            </a:extLst>
          </p:cNvPr>
          <p:cNvSpPr/>
          <p:nvPr/>
        </p:nvSpPr>
        <p:spPr>
          <a:xfrm>
            <a:off x="9607828" y="2806939"/>
            <a:ext cx="530085" cy="189031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CO"/>
          </a:p>
        </p:txBody>
      </p:sp>
      <p:sp>
        <p:nvSpPr>
          <p:cNvPr id="19" name="CuadroTexto 18">
            <a:extLst>
              <a:ext uri="{FF2B5EF4-FFF2-40B4-BE49-F238E27FC236}">
                <a16:creationId xmlns:a16="http://schemas.microsoft.com/office/drawing/2014/main" xmlns="" id="{32F2A98C-8445-8177-050F-E0B76A17E65F}"/>
              </a:ext>
            </a:extLst>
          </p:cNvPr>
          <p:cNvSpPr txBox="1"/>
          <p:nvPr/>
        </p:nvSpPr>
        <p:spPr>
          <a:xfrm>
            <a:off x="10310192" y="3227983"/>
            <a:ext cx="1391478"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Generando un aumento del 20% de ingresos a la institución. </a:t>
            </a:r>
          </a:p>
        </p:txBody>
      </p:sp>
    </p:spTree>
    <p:extLst>
      <p:ext uri="{BB962C8B-B14F-4D97-AF65-F5344CB8AC3E}">
        <p14:creationId xmlns:p14="http://schemas.microsoft.com/office/powerpoint/2010/main" val="1294877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0942E22F-18FD-C1AF-97EE-BF6F99C5C3F3}"/>
              </a:ext>
            </a:extLst>
          </p:cNvPr>
          <p:cNvSpPr/>
          <p:nvPr/>
        </p:nvSpPr>
        <p:spPr>
          <a:xfrm>
            <a:off x="2391392" y="916658"/>
            <a:ext cx="7378943" cy="707886"/>
          </a:xfrm>
          <a:prstGeom prst="rect">
            <a:avLst/>
          </a:prstGeom>
          <a:noFill/>
        </p:spPr>
        <p:txBody>
          <a:bodyPr wrap="non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DIAS DE ESTANCIA HOSPITALARIA </a:t>
            </a:r>
          </a:p>
        </p:txBody>
      </p:sp>
      <p:sp>
        <p:nvSpPr>
          <p:cNvPr id="5" name="CuadroTexto 4">
            <a:extLst>
              <a:ext uri="{FF2B5EF4-FFF2-40B4-BE49-F238E27FC236}">
                <a16:creationId xmlns:a16="http://schemas.microsoft.com/office/drawing/2014/main" xmlns="" id="{81675C37-07A1-5DFB-20A6-5130E41DAF92}"/>
              </a:ext>
            </a:extLst>
          </p:cNvPr>
          <p:cNvSpPr txBox="1"/>
          <p:nvPr/>
        </p:nvSpPr>
        <p:spPr>
          <a:xfrm>
            <a:off x="1020417" y="2385391"/>
            <a:ext cx="2451653"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PARA EL AÑO 2020, TUVIMOS EN TOTAL DIAS DE ESTANCIA 986</a:t>
            </a:r>
          </a:p>
        </p:txBody>
      </p:sp>
      <p:sp>
        <p:nvSpPr>
          <p:cNvPr id="7" name="CuadroTexto 6">
            <a:extLst>
              <a:ext uri="{FF2B5EF4-FFF2-40B4-BE49-F238E27FC236}">
                <a16:creationId xmlns:a16="http://schemas.microsoft.com/office/drawing/2014/main" xmlns="" id="{69CE1147-C5DE-7B92-76EA-6CDA4E42CD52}"/>
              </a:ext>
            </a:extLst>
          </p:cNvPr>
          <p:cNvSpPr txBox="1"/>
          <p:nvPr/>
        </p:nvSpPr>
        <p:spPr>
          <a:xfrm>
            <a:off x="1020417" y="4069568"/>
            <a:ext cx="2451653"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PARA EL AÑO 2021, TUVIMOS EN TOTAL DIAS DE ESTANCIA DE 1,410</a:t>
            </a:r>
          </a:p>
        </p:txBody>
      </p:sp>
      <p:sp>
        <p:nvSpPr>
          <p:cNvPr id="8" name="Cerrar llave 7">
            <a:extLst>
              <a:ext uri="{FF2B5EF4-FFF2-40B4-BE49-F238E27FC236}">
                <a16:creationId xmlns:a16="http://schemas.microsoft.com/office/drawing/2014/main" xmlns="" id="{6FF4ED61-B56F-31C7-66F0-1F837FEFCEC9}"/>
              </a:ext>
            </a:extLst>
          </p:cNvPr>
          <p:cNvSpPr/>
          <p:nvPr/>
        </p:nvSpPr>
        <p:spPr>
          <a:xfrm>
            <a:off x="3578087" y="2862470"/>
            <a:ext cx="861391" cy="196132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CO"/>
          </a:p>
        </p:txBody>
      </p:sp>
      <p:sp>
        <p:nvSpPr>
          <p:cNvPr id="9" name="CuadroTexto 8">
            <a:extLst>
              <a:ext uri="{FF2B5EF4-FFF2-40B4-BE49-F238E27FC236}">
                <a16:creationId xmlns:a16="http://schemas.microsoft.com/office/drawing/2014/main" xmlns="" id="{BB6DA5E4-745E-EEA8-EED7-306E05661676}"/>
              </a:ext>
            </a:extLst>
          </p:cNvPr>
          <p:cNvSpPr txBox="1"/>
          <p:nvPr/>
        </p:nvSpPr>
        <p:spPr>
          <a:xfrm>
            <a:off x="5141843" y="2862470"/>
            <a:ext cx="2451653"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dirty="0"/>
              <a:t>GENERANDO GASTOS, COMO ADMINISTRACION DE OXIGENO, GASTO DE MEDICAMENTOS  E INSUMOS Y OCUPACION DE CAMA</a:t>
            </a:r>
          </a:p>
        </p:txBody>
      </p:sp>
      <p:pic>
        <p:nvPicPr>
          <p:cNvPr id="1026" name="Picture 2" descr="El Departamento del Cesar declara la alerta naranja por el aumento de  ocupación de camas UCI Covid">
            <a:extLst>
              <a:ext uri="{FF2B5EF4-FFF2-40B4-BE49-F238E27FC236}">
                <a16:creationId xmlns:a16="http://schemas.microsoft.com/office/drawing/2014/main" xmlns="" id="{5712CE07-B7FF-E7E8-4F02-E5550E698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57" y="2737434"/>
            <a:ext cx="3230503" cy="215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72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D7919DF7-0769-CE33-B224-E0C8135BADCF}"/>
              </a:ext>
            </a:extLst>
          </p:cNvPr>
          <p:cNvSpPr txBox="1"/>
          <p:nvPr/>
        </p:nvSpPr>
        <p:spPr>
          <a:xfrm>
            <a:off x="4108174" y="596347"/>
            <a:ext cx="344556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sz="1800" b="1" dirty="0">
                <a:latin typeface="+mj-lt"/>
              </a:rPr>
              <a:t>ESE Hospital Local de Piedecuesta</a:t>
            </a:r>
            <a:endParaRPr lang="es-CO" b="1" dirty="0"/>
          </a:p>
        </p:txBody>
      </p:sp>
      <p:cxnSp>
        <p:nvCxnSpPr>
          <p:cNvPr id="4" name="Conector recto de flecha 3">
            <a:extLst>
              <a:ext uri="{FF2B5EF4-FFF2-40B4-BE49-F238E27FC236}">
                <a16:creationId xmlns:a16="http://schemas.microsoft.com/office/drawing/2014/main" xmlns="" id="{029C7DA9-3BA3-60D1-6E02-B48DE3F7918A}"/>
              </a:ext>
            </a:extLst>
          </p:cNvPr>
          <p:cNvCxnSpPr/>
          <p:nvPr/>
        </p:nvCxnSpPr>
        <p:spPr>
          <a:xfrm>
            <a:off x="5698435" y="965679"/>
            <a:ext cx="0" cy="425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CuadroTexto 4">
            <a:extLst>
              <a:ext uri="{FF2B5EF4-FFF2-40B4-BE49-F238E27FC236}">
                <a16:creationId xmlns:a16="http://schemas.microsoft.com/office/drawing/2014/main" xmlns="" id="{D59246D8-96FE-54ED-F945-325D64738923}"/>
              </a:ext>
            </a:extLst>
          </p:cNvPr>
          <p:cNvSpPr txBox="1"/>
          <p:nvPr/>
        </p:nvSpPr>
        <p:spPr>
          <a:xfrm>
            <a:off x="4446104" y="1391478"/>
            <a:ext cx="276970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sz="1800" dirty="0">
                <a:latin typeface="+mj-lt"/>
              </a:rPr>
              <a:t>adopto medidas locativas y de talento humano</a:t>
            </a:r>
            <a:endParaRPr lang="es-CO" dirty="0"/>
          </a:p>
        </p:txBody>
      </p:sp>
      <p:cxnSp>
        <p:nvCxnSpPr>
          <p:cNvPr id="7" name="Conector recto de flecha 6">
            <a:extLst>
              <a:ext uri="{FF2B5EF4-FFF2-40B4-BE49-F238E27FC236}">
                <a16:creationId xmlns:a16="http://schemas.microsoft.com/office/drawing/2014/main" xmlns="" id="{9D3D6E31-4987-610E-F07B-33B0E6002D67}"/>
              </a:ext>
            </a:extLst>
          </p:cNvPr>
          <p:cNvCxnSpPr/>
          <p:nvPr/>
        </p:nvCxnSpPr>
        <p:spPr>
          <a:xfrm flipH="1">
            <a:off x="3405808" y="1714643"/>
            <a:ext cx="95415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CuadroTexto 8">
            <a:extLst>
              <a:ext uri="{FF2B5EF4-FFF2-40B4-BE49-F238E27FC236}">
                <a16:creationId xmlns:a16="http://schemas.microsoft.com/office/drawing/2014/main" xmlns="" id="{F1F9EF9B-26DA-AC7F-65DA-15EC52AB16D6}"/>
              </a:ext>
            </a:extLst>
          </p:cNvPr>
          <p:cNvSpPr txBox="1"/>
          <p:nvPr/>
        </p:nvSpPr>
        <p:spPr>
          <a:xfrm>
            <a:off x="1033669" y="843677"/>
            <a:ext cx="2372139"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sz="1800" dirty="0">
                <a:latin typeface="+mj-lt"/>
              </a:rPr>
              <a:t>garantizar una atención humanizada, segura y oportuna cumpliendo con los estándares de bioseguridad impartidos por el Ministerio de Salud y Protección Social (MSPS)</a:t>
            </a:r>
            <a:endParaRPr lang="es-CO" dirty="0"/>
          </a:p>
        </p:txBody>
      </p:sp>
      <p:cxnSp>
        <p:nvCxnSpPr>
          <p:cNvPr id="13" name="Conector: angular 12">
            <a:extLst>
              <a:ext uri="{FF2B5EF4-FFF2-40B4-BE49-F238E27FC236}">
                <a16:creationId xmlns:a16="http://schemas.microsoft.com/office/drawing/2014/main" xmlns="" id="{CFB1D79B-4A3F-CE13-732A-203255ACA1E5}"/>
              </a:ext>
            </a:extLst>
          </p:cNvPr>
          <p:cNvCxnSpPr/>
          <p:nvPr/>
        </p:nvCxnSpPr>
        <p:spPr>
          <a:xfrm rot="16200000" flipH="1">
            <a:off x="5650539" y="2364000"/>
            <a:ext cx="771652" cy="119270"/>
          </a:xfrm>
          <a:prstGeom prst="bentConnector3">
            <a:avLst/>
          </a:prstGeom>
          <a:ln>
            <a:tailEnd type="triangle"/>
          </a:ln>
        </p:spPr>
        <p:style>
          <a:lnRef idx="2">
            <a:schemeClr val="dk1"/>
          </a:lnRef>
          <a:fillRef idx="0">
            <a:schemeClr val="dk1"/>
          </a:fillRef>
          <a:effectRef idx="1">
            <a:schemeClr val="dk1"/>
          </a:effectRef>
          <a:fontRef idx="minor">
            <a:schemeClr val="tx1"/>
          </a:fontRef>
        </p:style>
      </p:cxnSp>
      <p:sp>
        <p:nvSpPr>
          <p:cNvPr id="15" name="CuadroTexto 14">
            <a:extLst>
              <a:ext uri="{FF2B5EF4-FFF2-40B4-BE49-F238E27FC236}">
                <a16:creationId xmlns:a16="http://schemas.microsoft.com/office/drawing/2014/main" xmlns="" id="{1C22A595-4523-A6D5-0891-896A7B6AAD75}"/>
              </a:ext>
            </a:extLst>
          </p:cNvPr>
          <p:cNvSpPr txBox="1"/>
          <p:nvPr/>
        </p:nvSpPr>
        <p:spPr>
          <a:xfrm>
            <a:off x="3578087" y="2822713"/>
            <a:ext cx="6096000"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CO" sz="1800" dirty="0">
                <a:latin typeface="+mj-lt"/>
              </a:rPr>
              <a:t>actualmente la institución, continua con la atención 24/7 de los servicios de urgencias (urgencias general y respiratoria “AREA H”), Hospitalización y la reapertura de los servicios ambulatorios de consulta externa y salud publica</a:t>
            </a:r>
            <a:endParaRPr lang="es-CO" dirty="0"/>
          </a:p>
        </p:txBody>
      </p:sp>
      <p:cxnSp>
        <p:nvCxnSpPr>
          <p:cNvPr id="17" name="Conector recto de flecha 16">
            <a:extLst>
              <a:ext uri="{FF2B5EF4-FFF2-40B4-BE49-F238E27FC236}">
                <a16:creationId xmlns:a16="http://schemas.microsoft.com/office/drawing/2014/main" xmlns="" id="{35486062-8F27-4ADD-D2B3-AF3CBB053C03}"/>
              </a:ext>
            </a:extLst>
          </p:cNvPr>
          <p:cNvCxnSpPr>
            <a:cxnSpLocks/>
          </p:cNvCxnSpPr>
          <p:nvPr/>
        </p:nvCxnSpPr>
        <p:spPr>
          <a:xfrm>
            <a:off x="6520070" y="4023042"/>
            <a:ext cx="0" cy="4164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a16="http://schemas.microsoft.com/office/drawing/2014/main" xmlns="" id="{DF897B80-F43D-2721-08A4-700CC60ADC95}"/>
              </a:ext>
            </a:extLst>
          </p:cNvPr>
          <p:cNvSpPr txBox="1"/>
          <p:nvPr/>
        </p:nvSpPr>
        <p:spPr>
          <a:xfrm>
            <a:off x="3876264" y="4414993"/>
            <a:ext cx="5287611"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O" sz="1800" dirty="0">
                <a:latin typeface="+mj-lt"/>
              </a:rPr>
              <a:t>Adicionalmente, se continua realizando la atención de usuarios con sospecha de infección por COVID19 en el área diseñada, siempre y cuando su estado clínico permita su manejo en un primer nivel de atención.</a:t>
            </a:r>
          </a:p>
          <a:p>
            <a:endParaRPr lang="es-CO" dirty="0"/>
          </a:p>
        </p:txBody>
      </p:sp>
    </p:spTree>
    <p:extLst>
      <p:ext uri="{BB962C8B-B14F-4D97-AF65-F5344CB8AC3E}">
        <p14:creationId xmlns:p14="http://schemas.microsoft.com/office/powerpoint/2010/main" val="1133636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a:extLst>
              <a:ext uri="{FF2B5EF4-FFF2-40B4-BE49-F238E27FC236}">
                <a16:creationId xmlns:a16="http://schemas.microsoft.com/office/drawing/2014/main" xmlns="" id="{C5A43725-6730-46B9-9EB5-BB04E74AE809}"/>
              </a:ext>
            </a:extLst>
          </p:cNvPr>
          <p:cNvSpPr txBox="1">
            <a:spLocks/>
          </p:cNvSpPr>
          <p:nvPr/>
        </p:nvSpPr>
        <p:spPr>
          <a:xfrm>
            <a:off x="292343" y="2766218"/>
            <a:ext cx="117936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smtClean="0">
                <a:solidFill>
                  <a:srgbClr val="002060"/>
                </a:solidFill>
                <a:latin typeface="Arial Narrow" panose="020B0606020202030204" pitchFamily="34" charset="0"/>
              </a:rPr>
              <a:t>CONTRATACIÓN </a:t>
            </a:r>
            <a:endParaRPr lang="es-CO" b="1"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974670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242631B2-81B2-F778-B314-66A5B6025696}"/>
              </a:ext>
            </a:extLst>
          </p:cNvPr>
          <p:cNvSpPr/>
          <p:nvPr/>
        </p:nvSpPr>
        <p:spPr>
          <a:xfrm>
            <a:off x="2066234" y="671614"/>
            <a:ext cx="7319065" cy="1523997"/>
          </a:xfrm>
          <a:prstGeom prst="rect">
            <a:avLst/>
          </a:prstGeom>
          <a:ln w="38100"/>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s-MX"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rPr>
              <a:t>NORMATIVIDAD EMPRESA SOCIAL DEL ESTADO HOSPITAL LOCAL DE PIEDECUESTA</a:t>
            </a:r>
            <a:endParaRPr lang="es-CO"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xmlns="" id="{1691FC40-FA6A-D546-5C88-06C5334D09A1}"/>
              </a:ext>
            </a:extLst>
          </p:cNvPr>
          <p:cNvSpPr/>
          <p:nvPr/>
        </p:nvSpPr>
        <p:spPr>
          <a:xfrm>
            <a:off x="417721" y="2534746"/>
            <a:ext cx="4571863" cy="278903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just"/>
            <a:r>
              <a:rPr lang="es-MX" b="1" dirty="0">
                <a:solidFill>
                  <a:schemeClr val="tx1"/>
                </a:solidFill>
                <a:latin typeface="Arial" panose="020B0604020202020204" pitchFamily="34" charset="0"/>
                <a:cs typeface="Arial" panose="020B0604020202020204" pitchFamily="34" charset="0"/>
              </a:rPr>
              <a:t>RESOLUCIÓN 5185 DE 2013</a:t>
            </a:r>
            <a:r>
              <a:rPr lang="es-MX" dirty="0">
                <a:solidFill>
                  <a:schemeClr val="tx1"/>
                </a:solidFill>
                <a:latin typeface="Arial" panose="020B0604020202020204" pitchFamily="34" charset="0"/>
                <a:cs typeface="Arial" panose="020B0604020202020204" pitchFamily="34" charset="0"/>
              </a:rPr>
              <a:t>, expedida por el Ministerio de Salud y Protección Social “Por medio de la cual se fijan los lineamientos para que las Empresas Sociales del Estado adopten el estatuto de contratación que regirá su actividad contractual”</a:t>
            </a:r>
            <a:endParaRPr lang="es-CO" dirty="0">
              <a:solidFill>
                <a:schemeClr val="tx1"/>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xmlns="" id="{C5A497E6-A5A2-2900-4CC0-05F80EF921C3}"/>
              </a:ext>
            </a:extLst>
          </p:cNvPr>
          <p:cNvSpPr/>
          <p:nvPr/>
        </p:nvSpPr>
        <p:spPr>
          <a:xfrm>
            <a:off x="6007100" y="2339437"/>
            <a:ext cx="5016500" cy="1755568"/>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just"/>
            <a:r>
              <a:rPr lang="es-ES_tradnl"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ACUERDO DE JUNTA DIRECTIVA 011 DE 2020</a:t>
            </a:r>
            <a:r>
              <a:rPr lang="es-ES_tradnl"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ES_tradnl" dirty="0">
                <a:solidFill>
                  <a:srgbClr val="000000"/>
                </a:solidFill>
                <a:latin typeface="Arial" panose="020B0604020202020204" pitchFamily="34" charset="0"/>
                <a:ea typeface="Calibri" panose="020F0502020204030204" pitchFamily="34" charset="0"/>
                <a:cs typeface="Arial" panose="020B0604020202020204" pitchFamily="34" charset="0"/>
              </a:rPr>
              <a:t>P</a:t>
            </a:r>
            <a:r>
              <a:rPr lang="es-ES_tradnl" dirty="0">
                <a:effectLst/>
                <a:latin typeface="Arial" panose="020B0604020202020204" pitchFamily="34" charset="0"/>
                <a:ea typeface="Calibri" panose="020F0502020204030204" pitchFamily="34" charset="0"/>
                <a:cs typeface="Arial" panose="020B0604020202020204" pitchFamily="34" charset="0"/>
              </a:rPr>
              <a:t>or el cual se adopta el estatuto contractual de la Empresa Social Del Estado Hospital Local de Piedecuesta</a:t>
            </a:r>
            <a:r>
              <a:rPr lang="es-ES_tradnl"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CO" dirty="0">
              <a:effectLst/>
              <a:latin typeface="Arial" panose="020B0604020202020204" pitchFamily="34" charset="0"/>
              <a:ea typeface="Calibri" panose="020F0502020204030204" pitchFamily="34" charset="0"/>
              <a:cs typeface="Arial" panose="020B0604020202020204" pitchFamily="34" charset="0"/>
            </a:endParaRPr>
          </a:p>
          <a:p>
            <a:pPr algn="ctr"/>
            <a:endParaRPr lang="es-CO" dirty="0"/>
          </a:p>
        </p:txBody>
      </p:sp>
      <p:sp>
        <p:nvSpPr>
          <p:cNvPr id="6" name="Rectángulo 5">
            <a:extLst>
              <a:ext uri="{FF2B5EF4-FFF2-40B4-BE49-F238E27FC236}">
                <a16:creationId xmlns:a16="http://schemas.microsoft.com/office/drawing/2014/main" xmlns="" id="{E95966DA-7FEA-9567-544A-947584125AE4}"/>
              </a:ext>
            </a:extLst>
          </p:cNvPr>
          <p:cNvSpPr/>
          <p:nvPr/>
        </p:nvSpPr>
        <p:spPr>
          <a:xfrm>
            <a:off x="6007100" y="4238832"/>
            <a:ext cx="5016500" cy="194755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just"/>
            <a:r>
              <a:rPr lang="es-ES_tradnl"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RESOLUCIÓN 066 DE 2020 </a:t>
            </a:r>
            <a:r>
              <a:rPr lang="es-ES_tradnl" dirty="0">
                <a:solidFill>
                  <a:srgbClr val="000000"/>
                </a:solidFill>
                <a:effectLst/>
                <a:latin typeface="Arial" panose="020B0604020202020204" pitchFamily="34" charset="0"/>
                <a:ea typeface="Calibri" panose="020F0502020204030204" pitchFamily="34" charset="0"/>
                <a:cs typeface="Arial" panose="020B0604020202020204" pitchFamily="34" charset="0"/>
              </a:rPr>
              <a:t>expedida por la Gerente de la E.S.E. HLP, “P</a:t>
            </a:r>
            <a:r>
              <a:rPr lang="es-ES_tradnl" dirty="0">
                <a:effectLst/>
                <a:latin typeface="Arial" panose="020B0604020202020204" pitchFamily="34" charset="0"/>
                <a:ea typeface="Calibri" panose="020F0502020204030204" pitchFamily="34" charset="0"/>
                <a:cs typeface="Arial" panose="020B0604020202020204" pitchFamily="34" charset="0"/>
              </a:rPr>
              <a:t>or medio de la cual se expide el manual de contratación de la Empresa Social Del Estado Hospital Local de Piedecuesta, de conformidad con los lineamientos del estatuto de contratación”</a:t>
            </a:r>
            <a:r>
              <a:rPr lang="es-ES_tradnl"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s-CO"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3" name="Conector recto de flecha 12">
            <a:extLst>
              <a:ext uri="{FF2B5EF4-FFF2-40B4-BE49-F238E27FC236}">
                <a16:creationId xmlns:a16="http://schemas.microsoft.com/office/drawing/2014/main" xmlns="" id="{75CA1F3A-2BC6-7AF8-D3B5-59EA6AF84F04}"/>
              </a:ext>
            </a:extLst>
          </p:cNvPr>
          <p:cNvCxnSpPr>
            <a:cxnSpLocks/>
          </p:cNvCxnSpPr>
          <p:nvPr/>
        </p:nvCxnSpPr>
        <p:spPr>
          <a:xfrm>
            <a:off x="5103675" y="3015505"/>
            <a:ext cx="77642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19" name="Conector recto de flecha 18">
            <a:extLst>
              <a:ext uri="{FF2B5EF4-FFF2-40B4-BE49-F238E27FC236}">
                <a16:creationId xmlns:a16="http://schemas.microsoft.com/office/drawing/2014/main" xmlns="" id="{FFFAF71D-3521-00D0-A491-6117A525FF1A}"/>
              </a:ext>
            </a:extLst>
          </p:cNvPr>
          <p:cNvCxnSpPr>
            <a:cxnSpLocks/>
          </p:cNvCxnSpPr>
          <p:nvPr/>
        </p:nvCxnSpPr>
        <p:spPr>
          <a:xfrm>
            <a:off x="5103674" y="4768105"/>
            <a:ext cx="77642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844622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242631B2-81B2-F778-B314-66A5B6025696}"/>
              </a:ext>
            </a:extLst>
          </p:cNvPr>
          <p:cNvSpPr/>
          <p:nvPr/>
        </p:nvSpPr>
        <p:spPr>
          <a:xfrm>
            <a:off x="2066234" y="671614"/>
            <a:ext cx="7319065" cy="1523997"/>
          </a:xfrm>
          <a:prstGeom prst="rect">
            <a:avLst/>
          </a:prstGeom>
          <a:ln w="38100"/>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s-MX"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rPr>
              <a:t>CONTRATACIÓN VIGENCIA 2021</a:t>
            </a:r>
            <a:endParaRPr lang="es-CO"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endParaRPr>
          </a:p>
        </p:txBody>
      </p:sp>
      <p:graphicFrame>
        <p:nvGraphicFramePr>
          <p:cNvPr id="11" name="Tabla 11">
            <a:extLst>
              <a:ext uri="{FF2B5EF4-FFF2-40B4-BE49-F238E27FC236}">
                <a16:creationId xmlns:a16="http://schemas.microsoft.com/office/drawing/2014/main" xmlns="" id="{FD23688D-DAFB-58EB-1AB5-9560A9BE6450}"/>
              </a:ext>
            </a:extLst>
          </p:cNvPr>
          <p:cNvGraphicFramePr>
            <a:graphicFrameLocks noGrp="1"/>
          </p:cNvGraphicFramePr>
          <p:nvPr>
            <p:extLst/>
          </p:nvPr>
        </p:nvGraphicFramePr>
        <p:xfrm>
          <a:off x="596900" y="2810935"/>
          <a:ext cx="10363200" cy="2709333"/>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xmlns="" val="4110316594"/>
                    </a:ext>
                  </a:extLst>
                </a:gridCol>
                <a:gridCol w="3454400">
                  <a:extLst>
                    <a:ext uri="{9D8B030D-6E8A-4147-A177-3AD203B41FA5}">
                      <a16:colId xmlns:a16="http://schemas.microsoft.com/office/drawing/2014/main" xmlns="" val="455196608"/>
                    </a:ext>
                  </a:extLst>
                </a:gridCol>
                <a:gridCol w="3454400">
                  <a:extLst>
                    <a:ext uri="{9D8B030D-6E8A-4147-A177-3AD203B41FA5}">
                      <a16:colId xmlns:a16="http://schemas.microsoft.com/office/drawing/2014/main" xmlns="" val="3642244318"/>
                    </a:ext>
                  </a:extLst>
                </a:gridCol>
              </a:tblGrid>
              <a:tr h="756931">
                <a:tc>
                  <a:txBody>
                    <a:bodyPr/>
                    <a:lstStyle/>
                    <a:p>
                      <a:pPr algn="ctr"/>
                      <a:r>
                        <a:rPr lang="es-MX" dirty="0">
                          <a:latin typeface="Arial" panose="020B0604020202020204" pitchFamily="34" charset="0"/>
                          <a:cs typeface="Arial" panose="020B0604020202020204" pitchFamily="34" charset="0"/>
                        </a:rPr>
                        <a:t>MODALIDAD DE SELECCIÓN</a:t>
                      </a:r>
                      <a:endParaRPr lang="es-CO"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NÚMERO DE CONTRATOS</a:t>
                      </a:r>
                      <a:endParaRPr lang="es-CO"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VALOR</a:t>
                      </a:r>
                      <a:endParaRPr lang="es-CO"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735594304"/>
                  </a:ext>
                </a:extLst>
              </a:tr>
              <a:tr h="756931">
                <a:tc>
                  <a:txBody>
                    <a:bodyPr/>
                    <a:lstStyle/>
                    <a:p>
                      <a:pPr algn="ctr"/>
                      <a:r>
                        <a:rPr lang="es-MX" b="1" dirty="0">
                          <a:latin typeface="Arial" panose="020B0604020202020204" pitchFamily="34" charset="0"/>
                          <a:cs typeface="Arial" panose="020B0604020202020204" pitchFamily="34" charset="0"/>
                        </a:rPr>
                        <a:t>CONTRATACIÓN DIRECTA</a:t>
                      </a:r>
                      <a:endParaRPr lang="es-CO" b="1"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87</a:t>
                      </a:r>
                      <a:endParaRPr lang="es-CO"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$5.626.726.306</a:t>
                      </a:r>
                      <a:endParaRPr lang="es-CO"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352275976"/>
                  </a:ext>
                </a:extLst>
              </a:tr>
              <a:tr h="756931">
                <a:tc>
                  <a:txBody>
                    <a:bodyPr/>
                    <a:lstStyle/>
                    <a:p>
                      <a:pPr algn="ctr"/>
                      <a:r>
                        <a:rPr lang="es-MX" b="1" dirty="0">
                          <a:latin typeface="Arial" panose="020B0604020202020204" pitchFamily="34" charset="0"/>
                          <a:cs typeface="Arial" panose="020B0604020202020204" pitchFamily="34" charset="0"/>
                        </a:rPr>
                        <a:t>CONVOCATORIA PÚBLICA</a:t>
                      </a:r>
                      <a:endParaRPr lang="es-CO" b="1"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1</a:t>
                      </a:r>
                      <a:endParaRPr lang="es-CO"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$3.851.909.408</a:t>
                      </a:r>
                      <a:endParaRPr lang="es-CO"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528090357"/>
                  </a:ext>
                </a:extLst>
              </a:tr>
              <a:tr h="438540">
                <a:tc>
                  <a:txBody>
                    <a:bodyPr/>
                    <a:lstStyle/>
                    <a:p>
                      <a:pPr algn="ctr"/>
                      <a:r>
                        <a:rPr lang="es-MX" b="1" dirty="0">
                          <a:latin typeface="Arial" panose="020B0604020202020204" pitchFamily="34" charset="0"/>
                          <a:cs typeface="Arial" panose="020B0604020202020204" pitchFamily="34" charset="0"/>
                        </a:rPr>
                        <a:t>VALOR TOTAL EJECUTADO</a:t>
                      </a:r>
                      <a:endParaRPr lang="es-CO" b="1"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88</a:t>
                      </a:r>
                      <a:endParaRPr lang="es-CO" dirty="0">
                        <a:latin typeface="Arial" panose="020B0604020202020204" pitchFamily="34" charset="0"/>
                        <a:cs typeface="Arial" panose="020B0604020202020204" pitchFamily="34" charset="0"/>
                      </a:endParaRPr>
                    </a:p>
                  </a:txBody>
                  <a:tcPr anchor="ctr"/>
                </a:tc>
                <a:tc>
                  <a:txBody>
                    <a:bodyPr/>
                    <a:lstStyle/>
                    <a:p>
                      <a:pPr algn="ctr"/>
                      <a:r>
                        <a:rPr lang="es-MX" dirty="0">
                          <a:latin typeface="Arial" panose="020B0604020202020204" pitchFamily="34" charset="0"/>
                          <a:cs typeface="Arial" panose="020B0604020202020204" pitchFamily="34" charset="0"/>
                        </a:rPr>
                        <a:t>$9.395.836.907</a:t>
                      </a:r>
                      <a:endParaRPr lang="es-CO"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655639807"/>
                  </a:ext>
                </a:extLst>
              </a:tr>
            </a:tbl>
          </a:graphicData>
        </a:graphic>
      </p:graphicFrame>
    </p:spTree>
    <p:extLst>
      <p:ext uri="{BB962C8B-B14F-4D97-AF65-F5344CB8AC3E}">
        <p14:creationId xmlns:p14="http://schemas.microsoft.com/office/powerpoint/2010/main" val="3913836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1270a87e13d_1_2"/>
          <p:cNvPicPr preferRelativeResize="0"/>
          <p:nvPr/>
        </p:nvPicPr>
        <p:blipFill>
          <a:blip r:embed="rId3">
            <a:alphaModFix/>
          </a:blip>
          <a:stretch>
            <a:fillRect/>
          </a:stretch>
        </p:blipFill>
        <p:spPr>
          <a:xfrm>
            <a:off x="7796175" y="1690813"/>
            <a:ext cx="4224375" cy="4041024"/>
          </a:xfrm>
          <a:prstGeom prst="rect">
            <a:avLst/>
          </a:prstGeom>
          <a:noFill/>
          <a:ln>
            <a:noFill/>
          </a:ln>
        </p:spPr>
      </p:pic>
      <p:pic>
        <p:nvPicPr>
          <p:cNvPr id="114" name="Google Shape;114;g1270a87e13d_1_2"/>
          <p:cNvPicPr preferRelativeResize="0"/>
          <p:nvPr/>
        </p:nvPicPr>
        <p:blipFill>
          <a:blip r:embed="rId4">
            <a:alphaModFix/>
          </a:blip>
          <a:stretch>
            <a:fillRect/>
          </a:stretch>
        </p:blipFill>
        <p:spPr>
          <a:xfrm>
            <a:off x="1457125" y="1897450"/>
            <a:ext cx="5977101" cy="3269675"/>
          </a:xfrm>
          <a:prstGeom prst="rect">
            <a:avLst/>
          </a:prstGeom>
          <a:noFill/>
          <a:ln>
            <a:noFill/>
          </a:ln>
        </p:spPr>
      </p:pic>
      <p:sp>
        <p:nvSpPr>
          <p:cNvPr id="115" name="Google Shape;115;g1270a87e13d_1_2"/>
          <p:cNvSpPr txBox="1">
            <a:spLocks noGrp="1"/>
          </p:cNvSpPr>
          <p:nvPr>
            <p:ph type="title"/>
          </p:nvPr>
        </p:nvSpPr>
        <p:spPr>
          <a:xfrm>
            <a:off x="1565975" y="448475"/>
            <a:ext cx="9438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s-CO" dirty="0">
                <a:latin typeface="Arial Narrow" panose="020B0606020202030204" pitchFamily="34" charset="0"/>
              </a:rPr>
              <a:t>SISTEMAS DE GESTIÓN DE LA CALIDAD</a:t>
            </a:r>
            <a:endParaRPr dirty="0">
              <a:latin typeface="Arial Narrow" panose="020B0606020202030204" pitchFamily="34" charset="0"/>
            </a:endParaRPr>
          </a:p>
        </p:txBody>
      </p:sp>
    </p:spTree>
    <p:extLst>
      <p:ext uri="{BB962C8B-B14F-4D97-AF65-F5344CB8AC3E}">
        <p14:creationId xmlns:p14="http://schemas.microsoft.com/office/powerpoint/2010/main" val="25003567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7">
            <a:extLst>
              <a:ext uri="{FF2B5EF4-FFF2-40B4-BE49-F238E27FC236}">
                <a16:creationId xmlns:a16="http://schemas.microsoft.com/office/drawing/2014/main" xmlns="" id="{BEBD5ADD-8B91-EA6B-CB38-2AE4EA166DCA}"/>
              </a:ext>
            </a:extLst>
          </p:cNvPr>
          <p:cNvGraphicFramePr>
            <a:graphicFrameLocks noGrp="1"/>
          </p:cNvGraphicFramePr>
          <p:nvPr>
            <p:extLst/>
          </p:nvPr>
        </p:nvGraphicFramePr>
        <p:xfrm>
          <a:off x="774700" y="1524001"/>
          <a:ext cx="10109199" cy="3467100"/>
        </p:xfrm>
        <a:graphic>
          <a:graphicData uri="http://schemas.openxmlformats.org/drawingml/2006/table">
            <a:tbl>
              <a:tblPr firstRow="1" bandRow="1">
                <a:tableStyleId>{5C22544A-7EE6-4342-B048-85BDC9FD1C3A}</a:tableStyleId>
              </a:tblPr>
              <a:tblGrid>
                <a:gridCol w="3369733">
                  <a:extLst>
                    <a:ext uri="{9D8B030D-6E8A-4147-A177-3AD203B41FA5}">
                      <a16:colId xmlns:a16="http://schemas.microsoft.com/office/drawing/2014/main" xmlns="" val="362830494"/>
                    </a:ext>
                  </a:extLst>
                </a:gridCol>
                <a:gridCol w="3369733">
                  <a:extLst>
                    <a:ext uri="{9D8B030D-6E8A-4147-A177-3AD203B41FA5}">
                      <a16:colId xmlns:a16="http://schemas.microsoft.com/office/drawing/2014/main" xmlns="" val="2370541150"/>
                    </a:ext>
                  </a:extLst>
                </a:gridCol>
                <a:gridCol w="3369733">
                  <a:extLst>
                    <a:ext uri="{9D8B030D-6E8A-4147-A177-3AD203B41FA5}">
                      <a16:colId xmlns:a16="http://schemas.microsoft.com/office/drawing/2014/main" xmlns="" val="1872548881"/>
                    </a:ext>
                  </a:extLst>
                </a:gridCol>
              </a:tblGrid>
              <a:tr h="693420">
                <a:tc>
                  <a:txBody>
                    <a:bodyPr/>
                    <a:lstStyle/>
                    <a:p>
                      <a:pPr algn="ctr"/>
                      <a:r>
                        <a:rPr lang="es-MX" dirty="0"/>
                        <a:t>TIPOLOGÍA CONTRACTUAL</a:t>
                      </a:r>
                      <a:endParaRPr lang="es-CO" dirty="0"/>
                    </a:p>
                  </a:txBody>
                  <a:tcPr anchor="ctr"/>
                </a:tc>
                <a:tc>
                  <a:txBody>
                    <a:bodyPr/>
                    <a:lstStyle/>
                    <a:p>
                      <a:pPr algn="ctr"/>
                      <a:r>
                        <a:rPr lang="es-MX" dirty="0"/>
                        <a:t>NÚMERO DE CONTRATO</a:t>
                      </a:r>
                      <a:endParaRPr lang="es-CO" dirty="0"/>
                    </a:p>
                  </a:txBody>
                  <a:tcPr anchor="ctr"/>
                </a:tc>
                <a:tc>
                  <a:txBody>
                    <a:bodyPr/>
                    <a:lstStyle/>
                    <a:p>
                      <a:pPr algn="ctr"/>
                      <a:r>
                        <a:rPr lang="es-MX" dirty="0"/>
                        <a:t>VALOR</a:t>
                      </a:r>
                      <a:endParaRPr lang="es-CO" dirty="0"/>
                    </a:p>
                  </a:txBody>
                  <a:tcPr anchor="ctr"/>
                </a:tc>
                <a:extLst>
                  <a:ext uri="{0D108BD9-81ED-4DB2-BD59-A6C34878D82A}">
                    <a16:rowId xmlns:a16="http://schemas.microsoft.com/office/drawing/2014/main" xmlns="" val="3751942657"/>
                  </a:ext>
                </a:extLst>
              </a:tr>
              <a:tr h="693420">
                <a:tc>
                  <a:txBody>
                    <a:bodyPr/>
                    <a:lstStyle/>
                    <a:p>
                      <a:pPr algn="ctr"/>
                      <a:r>
                        <a:rPr lang="es-MX" b="1" dirty="0"/>
                        <a:t>CONTRATOS DE EJECUCIÓN COLECTIVA LABORAL</a:t>
                      </a:r>
                      <a:endParaRPr lang="es-CO" b="1" dirty="0"/>
                    </a:p>
                  </a:txBody>
                  <a:tcPr anchor="ctr"/>
                </a:tc>
                <a:tc>
                  <a:txBody>
                    <a:bodyPr/>
                    <a:lstStyle/>
                    <a:p>
                      <a:pPr algn="ctr"/>
                      <a:r>
                        <a:rPr lang="es-MX" dirty="0"/>
                        <a:t>5</a:t>
                      </a:r>
                      <a:endParaRPr lang="es-CO" dirty="0"/>
                    </a:p>
                  </a:txBody>
                  <a:tcPr anchor="ctr"/>
                </a:tc>
                <a:tc>
                  <a:txBody>
                    <a:bodyPr/>
                    <a:lstStyle/>
                    <a:p>
                      <a:pPr algn="ctr"/>
                      <a:r>
                        <a:rPr lang="es-MX" dirty="0"/>
                        <a:t>$5.459.954.707</a:t>
                      </a:r>
                      <a:endParaRPr lang="es-CO" dirty="0"/>
                    </a:p>
                  </a:txBody>
                  <a:tcPr anchor="ctr"/>
                </a:tc>
                <a:extLst>
                  <a:ext uri="{0D108BD9-81ED-4DB2-BD59-A6C34878D82A}">
                    <a16:rowId xmlns:a16="http://schemas.microsoft.com/office/drawing/2014/main" xmlns="" val="4132204139"/>
                  </a:ext>
                </a:extLst>
              </a:tr>
              <a:tr h="693420">
                <a:tc>
                  <a:txBody>
                    <a:bodyPr/>
                    <a:lstStyle/>
                    <a:p>
                      <a:pPr algn="ctr"/>
                      <a:r>
                        <a:rPr lang="es-MX" b="1" dirty="0"/>
                        <a:t>CONTRATOS PRESTACIÓN DE SERVICIOS</a:t>
                      </a:r>
                      <a:endParaRPr lang="es-CO" b="1" dirty="0"/>
                    </a:p>
                  </a:txBody>
                  <a:tcPr anchor="ctr"/>
                </a:tc>
                <a:tc>
                  <a:txBody>
                    <a:bodyPr/>
                    <a:lstStyle/>
                    <a:p>
                      <a:pPr algn="ctr"/>
                      <a:r>
                        <a:rPr lang="es-MX" dirty="0"/>
                        <a:t>59</a:t>
                      </a:r>
                      <a:endParaRPr lang="es-CO" dirty="0"/>
                    </a:p>
                  </a:txBody>
                  <a:tcPr anchor="ctr"/>
                </a:tc>
                <a:tc>
                  <a:txBody>
                    <a:bodyPr/>
                    <a:lstStyle/>
                    <a:p>
                      <a:pPr algn="ctr"/>
                      <a:r>
                        <a:rPr lang="es-MX" dirty="0"/>
                        <a:t>$2.167.649.776</a:t>
                      </a:r>
                      <a:endParaRPr lang="es-CO" dirty="0"/>
                    </a:p>
                  </a:txBody>
                  <a:tcPr anchor="ctr"/>
                </a:tc>
                <a:extLst>
                  <a:ext uri="{0D108BD9-81ED-4DB2-BD59-A6C34878D82A}">
                    <a16:rowId xmlns:a16="http://schemas.microsoft.com/office/drawing/2014/main" xmlns="" val="573549257"/>
                  </a:ext>
                </a:extLst>
              </a:tr>
              <a:tr h="693420">
                <a:tc>
                  <a:txBody>
                    <a:bodyPr/>
                    <a:lstStyle/>
                    <a:p>
                      <a:pPr algn="ctr"/>
                      <a:r>
                        <a:rPr lang="es-MX" b="1" dirty="0"/>
                        <a:t>CONTRATOS DE SUMINISTRO Y COMPRAVENTA</a:t>
                      </a:r>
                      <a:endParaRPr lang="es-CO" b="1" dirty="0"/>
                    </a:p>
                  </a:txBody>
                  <a:tcPr anchor="ctr"/>
                </a:tc>
                <a:tc>
                  <a:txBody>
                    <a:bodyPr/>
                    <a:lstStyle/>
                    <a:p>
                      <a:pPr algn="ctr"/>
                      <a:r>
                        <a:rPr lang="es-MX" dirty="0"/>
                        <a:t>24</a:t>
                      </a:r>
                      <a:endParaRPr lang="es-CO" dirty="0"/>
                    </a:p>
                  </a:txBody>
                  <a:tcPr anchor="ctr"/>
                </a:tc>
                <a:tc>
                  <a:txBody>
                    <a:bodyPr/>
                    <a:lstStyle/>
                    <a:p>
                      <a:pPr algn="ctr"/>
                      <a:r>
                        <a:rPr lang="es-MX" dirty="0"/>
                        <a:t>$1.768.232.424</a:t>
                      </a:r>
                      <a:endParaRPr lang="es-CO" dirty="0"/>
                    </a:p>
                  </a:txBody>
                  <a:tcPr anchor="ctr"/>
                </a:tc>
                <a:extLst>
                  <a:ext uri="{0D108BD9-81ED-4DB2-BD59-A6C34878D82A}">
                    <a16:rowId xmlns:a16="http://schemas.microsoft.com/office/drawing/2014/main" xmlns="" val="3798773021"/>
                  </a:ext>
                </a:extLst>
              </a:tr>
              <a:tr h="693420">
                <a:tc>
                  <a:txBody>
                    <a:bodyPr/>
                    <a:lstStyle/>
                    <a:p>
                      <a:pPr algn="ctr"/>
                      <a:r>
                        <a:rPr lang="es-MX" b="1" dirty="0"/>
                        <a:t> VALOR TOTAL EJECUTADO</a:t>
                      </a:r>
                      <a:endParaRPr lang="es-CO" b="1" dirty="0"/>
                    </a:p>
                  </a:txBody>
                  <a:tcPr anchor="ctr"/>
                </a:tc>
                <a:tc>
                  <a:txBody>
                    <a:bodyPr/>
                    <a:lstStyle/>
                    <a:p>
                      <a:pPr algn="ctr"/>
                      <a:r>
                        <a:rPr lang="es-MX" b="1" dirty="0"/>
                        <a:t>88</a:t>
                      </a:r>
                      <a:endParaRPr lang="es-CO" b="1" dirty="0"/>
                    </a:p>
                  </a:txBody>
                  <a:tcPr anchor="ctr"/>
                </a:tc>
                <a:tc>
                  <a:txBody>
                    <a:bodyPr/>
                    <a:lstStyle/>
                    <a:p>
                      <a:pPr algn="ctr"/>
                      <a:r>
                        <a:rPr lang="es-MX" b="1" dirty="0"/>
                        <a:t>$9.395.836.907</a:t>
                      </a:r>
                      <a:endParaRPr lang="es-CO" b="1" dirty="0"/>
                    </a:p>
                  </a:txBody>
                  <a:tcPr anchor="ctr"/>
                </a:tc>
                <a:extLst>
                  <a:ext uri="{0D108BD9-81ED-4DB2-BD59-A6C34878D82A}">
                    <a16:rowId xmlns:a16="http://schemas.microsoft.com/office/drawing/2014/main" xmlns="" val="2081673443"/>
                  </a:ext>
                </a:extLst>
              </a:tr>
            </a:tbl>
          </a:graphicData>
        </a:graphic>
      </p:graphicFrame>
    </p:spTree>
    <p:extLst>
      <p:ext uri="{BB962C8B-B14F-4D97-AF65-F5344CB8AC3E}">
        <p14:creationId xmlns:p14="http://schemas.microsoft.com/office/powerpoint/2010/main" val="29418123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xmlns="" id="{CFDC031A-FBE8-FBFB-811B-C46F38ABC7DC}"/>
              </a:ext>
            </a:extLst>
          </p:cNvPr>
          <p:cNvSpPr/>
          <p:nvPr/>
        </p:nvSpPr>
        <p:spPr>
          <a:xfrm>
            <a:off x="2066234" y="1103414"/>
            <a:ext cx="7319065" cy="1523997"/>
          </a:xfrm>
          <a:prstGeom prst="rect">
            <a:avLst/>
          </a:prstGeom>
          <a:ln w="38100"/>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s-MX"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rPr>
              <a:t>COMPARATIVO CONTRATACIÓN VIGENCIA 2020 Y VIGENCIA 2021</a:t>
            </a:r>
            <a:endParaRPr lang="es-CO"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endParaRPr>
          </a:p>
        </p:txBody>
      </p:sp>
      <p:graphicFrame>
        <p:nvGraphicFramePr>
          <p:cNvPr id="7" name="Tabla 7">
            <a:extLst>
              <a:ext uri="{FF2B5EF4-FFF2-40B4-BE49-F238E27FC236}">
                <a16:creationId xmlns:a16="http://schemas.microsoft.com/office/drawing/2014/main" xmlns="" id="{4321A125-A931-2CC3-339B-652595E33CD3}"/>
              </a:ext>
            </a:extLst>
          </p:cNvPr>
          <p:cNvGraphicFramePr>
            <a:graphicFrameLocks noGrp="1"/>
          </p:cNvGraphicFramePr>
          <p:nvPr>
            <p:extLst/>
          </p:nvPr>
        </p:nvGraphicFramePr>
        <p:xfrm>
          <a:off x="1270000" y="2984500"/>
          <a:ext cx="9334500" cy="2405274"/>
        </p:xfrm>
        <a:graphic>
          <a:graphicData uri="http://schemas.openxmlformats.org/drawingml/2006/table">
            <a:tbl>
              <a:tblPr firstRow="1" bandRow="1">
                <a:tableStyleId>{5C22544A-7EE6-4342-B048-85BDC9FD1C3A}</a:tableStyleId>
              </a:tblPr>
              <a:tblGrid>
                <a:gridCol w="3111500">
                  <a:extLst>
                    <a:ext uri="{9D8B030D-6E8A-4147-A177-3AD203B41FA5}">
                      <a16:colId xmlns:a16="http://schemas.microsoft.com/office/drawing/2014/main" xmlns="" val="3542357047"/>
                    </a:ext>
                  </a:extLst>
                </a:gridCol>
                <a:gridCol w="3111500">
                  <a:extLst>
                    <a:ext uri="{9D8B030D-6E8A-4147-A177-3AD203B41FA5}">
                      <a16:colId xmlns:a16="http://schemas.microsoft.com/office/drawing/2014/main" xmlns="" val="596067879"/>
                    </a:ext>
                  </a:extLst>
                </a:gridCol>
                <a:gridCol w="3111500">
                  <a:extLst>
                    <a:ext uri="{9D8B030D-6E8A-4147-A177-3AD203B41FA5}">
                      <a16:colId xmlns:a16="http://schemas.microsoft.com/office/drawing/2014/main" xmlns="" val="3221728468"/>
                    </a:ext>
                  </a:extLst>
                </a:gridCol>
              </a:tblGrid>
              <a:tr h="801758">
                <a:tc>
                  <a:txBody>
                    <a:bodyPr/>
                    <a:lstStyle/>
                    <a:p>
                      <a:pPr algn="ctr"/>
                      <a:endParaRPr lang="es-CO" dirty="0"/>
                    </a:p>
                  </a:txBody>
                  <a:tcPr anchor="ctr"/>
                </a:tc>
                <a:tc>
                  <a:txBody>
                    <a:bodyPr/>
                    <a:lstStyle/>
                    <a:p>
                      <a:pPr algn="ctr"/>
                      <a:r>
                        <a:rPr lang="es-MX" dirty="0"/>
                        <a:t>VIGENCIA 2020</a:t>
                      </a:r>
                      <a:endParaRPr lang="es-CO" dirty="0"/>
                    </a:p>
                  </a:txBody>
                  <a:tcPr anchor="ctr"/>
                </a:tc>
                <a:tc>
                  <a:txBody>
                    <a:bodyPr/>
                    <a:lstStyle/>
                    <a:p>
                      <a:pPr algn="ctr"/>
                      <a:r>
                        <a:rPr lang="es-MX" dirty="0"/>
                        <a:t>VIGENCIA 2021</a:t>
                      </a:r>
                      <a:endParaRPr lang="es-CO" dirty="0"/>
                    </a:p>
                  </a:txBody>
                  <a:tcPr anchor="ctr"/>
                </a:tc>
                <a:extLst>
                  <a:ext uri="{0D108BD9-81ED-4DB2-BD59-A6C34878D82A}">
                    <a16:rowId xmlns:a16="http://schemas.microsoft.com/office/drawing/2014/main" xmlns="" val="736544030"/>
                  </a:ext>
                </a:extLst>
              </a:tr>
              <a:tr h="801758">
                <a:tc>
                  <a:txBody>
                    <a:bodyPr/>
                    <a:lstStyle/>
                    <a:p>
                      <a:pPr algn="ctr"/>
                      <a:r>
                        <a:rPr lang="es-MX" b="1" dirty="0"/>
                        <a:t>NÚMERO DE CONTRATOS</a:t>
                      </a:r>
                      <a:endParaRPr lang="es-CO" b="1" dirty="0"/>
                    </a:p>
                  </a:txBody>
                  <a:tcPr anchor="ctr"/>
                </a:tc>
                <a:tc>
                  <a:txBody>
                    <a:bodyPr/>
                    <a:lstStyle/>
                    <a:p>
                      <a:pPr algn="ctr"/>
                      <a:r>
                        <a:rPr lang="es-MX" dirty="0"/>
                        <a:t>113</a:t>
                      </a:r>
                      <a:endParaRPr lang="es-CO" dirty="0"/>
                    </a:p>
                  </a:txBody>
                  <a:tcPr anchor="ctr"/>
                </a:tc>
                <a:tc>
                  <a:txBody>
                    <a:bodyPr/>
                    <a:lstStyle/>
                    <a:p>
                      <a:pPr algn="ctr"/>
                      <a:r>
                        <a:rPr lang="es-MX" dirty="0"/>
                        <a:t>88</a:t>
                      </a:r>
                      <a:endParaRPr lang="es-CO" dirty="0"/>
                    </a:p>
                  </a:txBody>
                  <a:tcPr anchor="ctr"/>
                </a:tc>
                <a:extLst>
                  <a:ext uri="{0D108BD9-81ED-4DB2-BD59-A6C34878D82A}">
                    <a16:rowId xmlns:a16="http://schemas.microsoft.com/office/drawing/2014/main" xmlns="" val="1354470520"/>
                  </a:ext>
                </a:extLst>
              </a:tr>
              <a:tr h="801758">
                <a:tc>
                  <a:txBody>
                    <a:bodyPr/>
                    <a:lstStyle/>
                    <a:p>
                      <a:pPr algn="ctr"/>
                      <a:r>
                        <a:rPr lang="es-MX" b="1" dirty="0"/>
                        <a:t>VALOR TOTAL EJECUTADO</a:t>
                      </a:r>
                      <a:endParaRPr lang="es-CO"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dirty="0"/>
                        <a:t>$7.883.287.904</a:t>
                      </a:r>
                      <a:endParaRPr lang="es-CO"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$9.395.836.907</a:t>
                      </a:r>
                      <a:endParaRPr lang="es-CO"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3613881183"/>
                  </a:ext>
                </a:extLst>
              </a:tr>
            </a:tbl>
          </a:graphicData>
        </a:graphic>
      </p:graphicFrame>
    </p:spTree>
    <p:extLst>
      <p:ext uri="{BB962C8B-B14F-4D97-AF65-F5344CB8AC3E}">
        <p14:creationId xmlns:p14="http://schemas.microsoft.com/office/powerpoint/2010/main" val="26903233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BD0E34E4-FD76-6DCA-0B0B-E57AFB4FD78F}"/>
              </a:ext>
            </a:extLst>
          </p:cNvPr>
          <p:cNvSpPr/>
          <p:nvPr/>
        </p:nvSpPr>
        <p:spPr>
          <a:xfrm>
            <a:off x="2490273" y="805483"/>
            <a:ext cx="7319065" cy="1351721"/>
          </a:xfrm>
          <a:prstGeom prst="rect">
            <a:avLst/>
          </a:prstGeom>
          <a:ln w="38100"/>
          <a:effectLst>
            <a:innerShdw blurRad="114300">
              <a:prstClr val="black"/>
            </a:innerShdw>
          </a:effectLst>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s-MX"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rPr>
              <a:t>CONSTANCIA DE PUBLICACIÓN DE LA CONTRATACIÓN VIGENCIA 2021 EN SECOP</a:t>
            </a:r>
            <a:endParaRPr lang="es-CO" sz="3000" b="1" dirty="0">
              <a:ln w="22225">
                <a:solidFill>
                  <a:srgbClr val="0070C0"/>
                </a:solidFill>
                <a:prstDash val="solid"/>
              </a:ln>
              <a:solidFill>
                <a:srgbClr val="0070C0"/>
              </a:solidFill>
              <a:latin typeface="Arial Narrow" panose="020B0606020202030204" pitchFamily="34" charset="0"/>
              <a:cs typeface="Arial" panose="020B0604020202020204" pitchFamily="34" charset="0"/>
            </a:endParaRPr>
          </a:p>
        </p:txBody>
      </p:sp>
      <p:pic>
        <p:nvPicPr>
          <p:cNvPr id="11" name="Imagen 10">
            <a:extLst>
              <a:ext uri="{FF2B5EF4-FFF2-40B4-BE49-F238E27FC236}">
                <a16:creationId xmlns:a16="http://schemas.microsoft.com/office/drawing/2014/main" xmlns="" id="{09379467-54FF-3CD7-78AE-4DB7B0A02A16}"/>
              </a:ext>
            </a:extLst>
          </p:cNvPr>
          <p:cNvPicPr>
            <a:picLocks noChangeAspect="1"/>
          </p:cNvPicPr>
          <p:nvPr/>
        </p:nvPicPr>
        <p:blipFill>
          <a:blip r:embed="rId2"/>
          <a:stretch>
            <a:fillRect/>
          </a:stretch>
        </p:blipFill>
        <p:spPr>
          <a:xfrm>
            <a:off x="8217726" y="3142007"/>
            <a:ext cx="2622275" cy="1553941"/>
          </a:xfrm>
          <a:prstGeom prst="rect">
            <a:avLst/>
          </a:prstGeom>
        </p:spPr>
      </p:pic>
      <p:pic>
        <p:nvPicPr>
          <p:cNvPr id="13" name="Imagen 12">
            <a:extLst>
              <a:ext uri="{FF2B5EF4-FFF2-40B4-BE49-F238E27FC236}">
                <a16:creationId xmlns:a16="http://schemas.microsoft.com/office/drawing/2014/main" xmlns="" id="{F3FCEB79-FA76-530D-6135-8B2BF0A46BB6}"/>
              </a:ext>
            </a:extLst>
          </p:cNvPr>
          <p:cNvPicPr>
            <a:picLocks noChangeAspect="1"/>
          </p:cNvPicPr>
          <p:nvPr/>
        </p:nvPicPr>
        <p:blipFill>
          <a:blip r:embed="rId3"/>
          <a:stretch>
            <a:fillRect/>
          </a:stretch>
        </p:blipFill>
        <p:spPr>
          <a:xfrm>
            <a:off x="4381396" y="3142007"/>
            <a:ext cx="3263140" cy="1581150"/>
          </a:xfrm>
          <a:prstGeom prst="rect">
            <a:avLst/>
          </a:prstGeom>
        </p:spPr>
      </p:pic>
      <p:pic>
        <p:nvPicPr>
          <p:cNvPr id="15" name="Imagen 14">
            <a:extLst>
              <a:ext uri="{FF2B5EF4-FFF2-40B4-BE49-F238E27FC236}">
                <a16:creationId xmlns:a16="http://schemas.microsoft.com/office/drawing/2014/main" xmlns="" id="{9680697D-DB36-67A9-93F0-48C1B1A791A3}"/>
              </a:ext>
            </a:extLst>
          </p:cNvPr>
          <p:cNvPicPr>
            <a:picLocks noChangeAspect="1"/>
          </p:cNvPicPr>
          <p:nvPr/>
        </p:nvPicPr>
        <p:blipFill>
          <a:blip r:embed="rId4"/>
          <a:stretch>
            <a:fillRect/>
          </a:stretch>
        </p:blipFill>
        <p:spPr>
          <a:xfrm>
            <a:off x="402121" y="3261752"/>
            <a:ext cx="3409950" cy="1314450"/>
          </a:xfrm>
          <a:prstGeom prst="rect">
            <a:avLst/>
          </a:prstGeom>
        </p:spPr>
      </p:pic>
      <p:cxnSp>
        <p:nvCxnSpPr>
          <p:cNvPr id="17" name="Conector recto de flecha 16">
            <a:extLst>
              <a:ext uri="{FF2B5EF4-FFF2-40B4-BE49-F238E27FC236}">
                <a16:creationId xmlns:a16="http://schemas.microsoft.com/office/drawing/2014/main" xmlns="" id="{C9ECA2BC-8A6A-D0D5-7B4F-1D7983032142}"/>
              </a:ext>
            </a:extLst>
          </p:cNvPr>
          <p:cNvCxnSpPr>
            <a:cxnSpLocks/>
          </p:cNvCxnSpPr>
          <p:nvPr/>
        </p:nvCxnSpPr>
        <p:spPr>
          <a:xfrm flipH="1">
            <a:off x="2782957" y="2359508"/>
            <a:ext cx="953949" cy="7824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xmlns="" id="{1945E474-70EF-5D06-F64B-E73BE7621FE2}"/>
              </a:ext>
            </a:extLst>
          </p:cNvPr>
          <p:cNvCxnSpPr>
            <a:cxnSpLocks/>
          </p:cNvCxnSpPr>
          <p:nvPr/>
        </p:nvCxnSpPr>
        <p:spPr>
          <a:xfrm>
            <a:off x="8037028" y="2386633"/>
            <a:ext cx="1389133" cy="6613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xmlns="" id="{7103A3DD-9CA2-F020-10E1-A79D8EC42AF6}"/>
              </a:ext>
            </a:extLst>
          </p:cNvPr>
          <p:cNvCxnSpPr>
            <a:cxnSpLocks/>
          </p:cNvCxnSpPr>
          <p:nvPr/>
        </p:nvCxnSpPr>
        <p:spPr>
          <a:xfrm>
            <a:off x="5977315" y="2386633"/>
            <a:ext cx="0" cy="755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8542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a:extLst>
              <a:ext uri="{FF2B5EF4-FFF2-40B4-BE49-F238E27FC236}">
                <a16:creationId xmlns:a16="http://schemas.microsoft.com/office/drawing/2014/main" xmlns="" id="{C5A43725-6730-46B9-9EB5-BB04E74AE809}"/>
              </a:ext>
            </a:extLst>
          </p:cNvPr>
          <p:cNvSpPr txBox="1">
            <a:spLocks/>
          </p:cNvSpPr>
          <p:nvPr/>
        </p:nvSpPr>
        <p:spPr>
          <a:xfrm>
            <a:off x="292343" y="2766218"/>
            <a:ext cx="117936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smtClean="0">
                <a:solidFill>
                  <a:srgbClr val="002060"/>
                </a:solidFill>
                <a:latin typeface="Arial Narrow" panose="020B0606020202030204" pitchFamily="34" charset="0"/>
              </a:rPr>
              <a:t>DEFENSA JUDICIAL</a:t>
            </a:r>
            <a:r>
              <a:rPr lang="es-MX" b="1" dirty="0" smtClean="0">
                <a:solidFill>
                  <a:srgbClr val="002060"/>
                </a:solidFill>
                <a:latin typeface="Arial Narrow" panose="020B0606020202030204" pitchFamily="34" charset="0"/>
              </a:rPr>
              <a:t> </a:t>
            </a:r>
            <a:endParaRPr lang="es-CO" b="1"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7879621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A0900FD-7B62-C3B0-B63D-755D9E33DFC9}"/>
              </a:ext>
            </a:extLst>
          </p:cNvPr>
          <p:cNvSpPr>
            <a:spLocks noGrp="1"/>
          </p:cNvSpPr>
          <p:nvPr>
            <p:ph type="title"/>
          </p:nvPr>
        </p:nvSpPr>
        <p:spPr/>
        <p:txBody>
          <a:bodyPr/>
          <a:lstStyle/>
          <a:p>
            <a:pPr algn="ctr"/>
            <a:r>
              <a:rPr lang="es-CO" dirty="0">
                <a:latin typeface="Arial Narrow" panose="020B0606020202030204" pitchFamily="34" charset="0"/>
              </a:rPr>
              <a:t>Defensa Judicial de la E.S.E Hospital local de Piedecuesta. </a:t>
            </a:r>
          </a:p>
        </p:txBody>
      </p:sp>
      <p:sp>
        <p:nvSpPr>
          <p:cNvPr id="3" name="Marcador de contenido 2">
            <a:extLst>
              <a:ext uri="{FF2B5EF4-FFF2-40B4-BE49-F238E27FC236}">
                <a16:creationId xmlns:a16="http://schemas.microsoft.com/office/drawing/2014/main" xmlns="" id="{771F66E9-FA6E-7DAA-65CE-179676D55271}"/>
              </a:ext>
            </a:extLst>
          </p:cNvPr>
          <p:cNvSpPr>
            <a:spLocks noGrp="1"/>
          </p:cNvSpPr>
          <p:nvPr>
            <p:ph idx="1"/>
          </p:nvPr>
        </p:nvSpPr>
        <p:spPr>
          <a:xfrm>
            <a:off x="838200" y="1825625"/>
            <a:ext cx="10515600" cy="3373392"/>
          </a:xfrm>
        </p:spPr>
        <p:txBody>
          <a:bodyPr>
            <a:normAutofit/>
          </a:bodyPr>
          <a:lstStyle/>
          <a:p>
            <a:r>
              <a:rPr lang="es-CO" sz="2400" dirty="0">
                <a:latin typeface="Arial Narrow" panose="020B0606020202030204" pitchFamily="34" charset="0"/>
              </a:rPr>
              <a:t>Como toda entidad pública, la E.S.E Hospital local de Piedecuesta debe formular políticas de prevención del daño antijurídico, ello se logra en gran parte con una adecuada defensa técnica en los procesos judiciales y extra judiciales en los que la entidad sea parte. </a:t>
            </a:r>
          </a:p>
          <a:p>
            <a:endParaRPr lang="es-CO" sz="2400" dirty="0">
              <a:latin typeface="Arial Narrow" panose="020B0606020202030204" pitchFamily="34" charset="0"/>
            </a:endParaRPr>
          </a:p>
          <a:p>
            <a:r>
              <a:rPr lang="es-CO" sz="2400" dirty="0">
                <a:latin typeface="Arial Narrow" panose="020B0606020202030204" pitchFamily="34" charset="0"/>
              </a:rPr>
              <a:t>Al ser una entidad del estado, la jurisdicción competente para conocer de los litigios en los que haga parte la E.S.E es la contenciosa administrativa por regla general, ello con fundamento en el parágrafo del artículo 104 de la Ley 1437 de 2011. </a:t>
            </a:r>
          </a:p>
        </p:txBody>
      </p:sp>
    </p:spTree>
    <p:extLst>
      <p:ext uri="{BB962C8B-B14F-4D97-AF65-F5344CB8AC3E}">
        <p14:creationId xmlns:p14="http://schemas.microsoft.com/office/powerpoint/2010/main" val="1463866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BB95D5E-487D-69A4-ABE4-598B4D27A88D}"/>
              </a:ext>
            </a:extLst>
          </p:cNvPr>
          <p:cNvSpPr>
            <a:spLocks noGrp="1"/>
          </p:cNvSpPr>
          <p:nvPr>
            <p:ph type="title"/>
          </p:nvPr>
        </p:nvSpPr>
        <p:spPr/>
        <p:txBody>
          <a:bodyPr/>
          <a:lstStyle/>
          <a:p>
            <a:pPr algn="ctr"/>
            <a:r>
              <a:rPr lang="es-CO" sz="3600" dirty="0">
                <a:latin typeface="Arial Narrow" panose="020B0606020202030204" pitchFamily="34" charset="0"/>
              </a:rPr>
              <a:t>DATOS IMPORTANTES A TENER EN CUENTA </a:t>
            </a:r>
            <a:r>
              <a:rPr lang="es-CO" dirty="0"/>
              <a:t>	</a:t>
            </a:r>
          </a:p>
        </p:txBody>
      </p:sp>
      <p:sp>
        <p:nvSpPr>
          <p:cNvPr id="3" name="Marcador de contenido 2">
            <a:extLst>
              <a:ext uri="{FF2B5EF4-FFF2-40B4-BE49-F238E27FC236}">
                <a16:creationId xmlns:a16="http://schemas.microsoft.com/office/drawing/2014/main" xmlns="" id="{8C4D686D-F58D-7812-0CA4-4F516ABAB996}"/>
              </a:ext>
            </a:extLst>
          </p:cNvPr>
          <p:cNvSpPr>
            <a:spLocks noGrp="1"/>
          </p:cNvSpPr>
          <p:nvPr>
            <p:ph idx="1"/>
          </p:nvPr>
        </p:nvSpPr>
        <p:spPr>
          <a:xfrm>
            <a:off x="838200" y="1825625"/>
            <a:ext cx="10515600" cy="3225346"/>
          </a:xfrm>
        </p:spPr>
        <p:txBody>
          <a:bodyPr/>
          <a:lstStyle/>
          <a:p>
            <a:r>
              <a:rPr lang="es-CO" dirty="0">
                <a:latin typeface="Arial Narrow" panose="020B0606020202030204" pitchFamily="34" charset="0"/>
              </a:rPr>
              <a:t>En la vigencia 2021 y en lo que va de la 2022, la E.S.E HLP no ha condenas en contra. </a:t>
            </a:r>
          </a:p>
          <a:p>
            <a:r>
              <a:rPr lang="es-CO" dirty="0">
                <a:latin typeface="Arial Narrow" panose="020B0606020202030204" pitchFamily="34" charset="0"/>
              </a:rPr>
              <a:t>Como la E.S.E no ha tenido condenas en contra, no se ha tenido que interponer el medio de control de repetición</a:t>
            </a:r>
          </a:p>
          <a:p>
            <a:r>
              <a:rPr lang="es-CO" dirty="0">
                <a:latin typeface="Arial Narrow" panose="020B0606020202030204" pitchFamily="34" charset="0"/>
              </a:rPr>
              <a:t>La E.S.E ha conformado un comité de conciliación conforme lo regula el artículo 2.2.4.3.1.2.2. del Decreto 1069 del 2015 </a:t>
            </a:r>
          </a:p>
          <a:p>
            <a:endParaRPr lang="es-CO" dirty="0"/>
          </a:p>
          <a:p>
            <a:endParaRPr lang="es-CO" dirty="0"/>
          </a:p>
        </p:txBody>
      </p:sp>
    </p:spTree>
    <p:extLst>
      <p:ext uri="{BB962C8B-B14F-4D97-AF65-F5344CB8AC3E}">
        <p14:creationId xmlns:p14="http://schemas.microsoft.com/office/powerpoint/2010/main" val="1016677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CF2F2B8-CD83-3485-C72D-CE7945D2A590}"/>
              </a:ext>
            </a:extLst>
          </p:cNvPr>
          <p:cNvSpPr>
            <a:spLocks noGrp="1"/>
          </p:cNvSpPr>
          <p:nvPr>
            <p:ph type="title"/>
          </p:nvPr>
        </p:nvSpPr>
        <p:spPr/>
        <p:txBody>
          <a:bodyPr>
            <a:normAutofit/>
          </a:bodyPr>
          <a:lstStyle/>
          <a:p>
            <a:pPr algn="ctr"/>
            <a:r>
              <a:rPr lang="es-CO" sz="3200" b="1" dirty="0">
                <a:latin typeface="Arial Narrow" panose="020B0606020202030204" pitchFamily="34" charset="0"/>
              </a:rPr>
              <a:t>RECUENTO GENERAL DE LITIGIOS EN LOS QUE LA ENTIDAD HACE PARTE </a:t>
            </a:r>
          </a:p>
        </p:txBody>
      </p:sp>
      <p:graphicFrame>
        <p:nvGraphicFramePr>
          <p:cNvPr id="4" name="Tabla 4">
            <a:extLst>
              <a:ext uri="{FF2B5EF4-FFF2-40B4-BE49-F238E27FC236}">
                <a16:creationId xmlns:a16="http://schemas.microsoft.com/office/drawing/2014/main" xmlns="" id="{6C22EB26-CBB3-A0D9-1EB7-B2A31C6D6DF7}"/>
              </a:ext>
            </a:extLst>
          </p:cNvPr>
          <p:cNvGraphicFramePr>
            <a:graphicFrameLocks noGrp="1"/>
          </p:cNvGraphicFramePr>
          <p:nvPr>
            <p:ph idx="1"/>
            <p:extLst>
              <p:ext uri="{D42A27DB-BD31-4B8C-83A1-F6EECF244321}">
                <p14:modId xmlns:p14="http://schemas.microsoft.com/office/powerpoint/2010/main" val="151082181"/>
              </p:ext>
            </p:extLst>
          </p:nvPr>
        </p:nvGraphicFramePr>
        <p:xfrm>
          <a:off x="3276600" y="1933302"/>
          <a:ext cx="5257800" cy="19913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xmlns="" val="3214798207"/>
                    </a:ext>
                  </a:extLst>
                </a:gridCol>
                <a:gridCol w="2628900">
                  <a:extLst>
                    <a:ext uri="{9D8B030D-6E8A-4147-A177-3AD203B41FA5}">
                      <a16:colId xmlns:a16="http://schemas.microsoft.com/office/drawing/2014/main" xmlns="" val="4048053616"/>
                    </a:ext>
                  </a:extLst>
                </a:gridCol>
              </a:tblGrid>
              <a:tr h="584086">
                <a:tc>
                  <a:txBody>
                    <a:bodyPr/>
                    <a:lstStyle/>
                    <a:p>
                      <a:pPr algn="just"/>
                      <a:r>
                        <a:rPr lang="es-CO" dirty="0"/>
                        <a:t>MEDIO DE CONTROL CONTENCIOSO ADMINISTRATIVO</a:t>
                      </a:r>
                    </a:p>
                  </a:txBody>
                  <a:tcPr/>
                </a:tc>
                <a:tc>
                  <a:txBody>
                    <a:bodyPr/>
                    <a:lstStyle/>
                    <a:p>
                      <a:r>
                        <a:rPr lang="es-CO" dirty="0"/>
                        <a:t>TOTAL</a:t>
                      </a:r>
                    </a:p>
                  </a:txBody>
                  <a:tcPr/>
                </a:tc>
                <a:extLst>
                  <a:ext uri="{0D108BD9-81ED-4DB2-BD59-A6C34878D82A}">
                    <a16:rowId xmlns:a16="http://schemas.microsoft.com/office/drawing/2014/main" xmlns="" val="2209576135"/>
                  </a:ext>
                </a:extLst>
              </a:tr>
              <a:tr h="370840">
                <a:tc>
                  <a:txBody>
                    <a:bodyPr/>
                    <a:lstStyle/>
                    <a:p>
                      <a:r>
                        <a:rPr lang="es-CO" dirty="0"/>
                        <a:t>Reparación directa </a:t>
                      </a:r>
                    </a:p>
                  </a:txBody>
                  <a:tcPr/>
                </a:tc>
                <a:tc>
                  <a:txBody>
                    <a:bodyPr/>
                    <a:lstStyle/>
                    <a:p>
                      <a:r>
                        <a:rPr lang="es-CO" dirty="0"/>
                        <a:t>13 </a:t>
                      </a:r>
                    </a:p>
                  </a:txBody>
                  <a:tcPr/>
                </a:tc>
                <a:extLst>
                  <a:ext uri="{0D108BD9-81ED-4DB2-BD59-A6C34878D82A}">
                    <a16:rowId xmlns:a16="http://schemas.microsoft.com/office/drawing/2014/main" xmlns="" val="1418565263"/>
                  </a:ext>
                </a:extLst>
              </a:tr>
              <a:tr h="370840">
                <a:tc>
                  <a:txBody>
                    <a:bodyPr/>
                    <a:lstStyle/>
                    <a:p>
                      <a:r>
                        <a:rPr lang="es-CO" dirty="0"/>
                        <a:t>Protección a los derechos e intereses colectivos </a:t>
                      </a:r>
                    </a:p>
                  </a:txBody>
                  <a:tcPr/>
                </a:tc>
                <a:tc>
                  <a:txBody>
                    <a:bodyPr/>
                    <a:lstStyle/>
                    <a:p>
                      <a:r>
                        <a:rPr lang="es-CO" dirty="0"/>
                        <a:t>4</a:t>
                      </a:r>
                    </a:p>
                  </a:txBody>
                  <a:tcPr/>
                </a:tc>
                <a:extLst>
                  <a:ext uri="{0D108BD9-81ED-4DB2-BD59-A6C34878D82A}">
                    <a16:rowId xmlns:a16="http://schemas.microsoft.com/office/drawing/2014/main" xmlns="" val="3246936045"/>
                  </a:ext>
                </a:extLst>
              </a:tr>
              <a:tr h="370840">
                <a:tc>
                  <a:txBody>
                    <a:bodyPr/>
                    <a:lstStyle/>
                    <a:p>
                      <a:r>
                        <a:rPr lang="es-CO" dirty="0"/>
                        <a:t>Nulidad simple</a:t>
                      </a:r>
                    </a:p>
                  </a:txBody>
                  <a:tcPr/>
                </a:tc>
                <a:tc>
                  <a:txBody>
                    <a:bodyPr/>
                    <a:lstStyle/>
                    <a:p>
                      <a:r>
                        <a:rPr lang="es-CO" dirty="0"/>
                        <a:t>2</a:t>
                      </a:r>
                    </a:p>
                  </a:txBody>
                  <a:tcPr/>
                </a:tc>
                <a:extLst>
                  <a:ext uri="{0D108BD9-81ED-4DB2-BD59-A6C34878D82A}">
                    <a16:rowId xmlns:a16="http://schemas.microsoft.com/office/drawing/2014/main" xmlns="" val="2771691798"/>
                  </a:ext>
                </a:extLst>
              </a:tr>
            </a:tbl>
          </a:graphicData>
        </a:graphic>
      </p:graphicFrame>
    </p:spTree>
    <p:extLst>
      <p:ext uri="{BB962C8B-B14F-4D97-AF65-F5344CB8AC3E}">
        <p14:creationId xmlns:p14="http://schemas.microsoft.com/office/powerpoint/2010/main" val="1013524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616A2F-5589-F948-2E7D-381546D67658}"/>
              </a:ext>
            </a:extLst>
          </p:cNvPr>
          <p:cNvSpPr>
            <a:spLocks noGrp="1"/>
          </p:cNvSpPr>
          <p:nvPr>
            <p:ph type="title"/>
          </p:nvPr>
        </p:nvSpPr>
        <p:spPr/>
        <p:txBody>
          <a:bodyPr>
            <a:normAutofit/>
          </a:bodyPr>
          <a:lstStyle/>
          <a:p>
            <a:pPr algn="ctr"/>
            <a:r>
              <a:rPr lang="es-CO" sz="3600" dirty="0">
                <a:latin typeface="Arial Narrow" panose="020B0606020202030204" pitchFamily="34" charset="0"/>
              </a:rPr>
              <a:t>RECUENTO ESPECÍFICO DE LITIGIOS </a:t>
            </a:r>
          </a:p>
        </p:txBody>
      </p:sp>
      <p:sp>
        <p:nvSpPr>
          <p:cNvPr id="12" name="Marcador de contenido 11">
            <a:extLst>
              <a:ext uri="{FF2B5EF4-FFF2-40B4-BE49-F238E27FC236}">
                <a16:creationId xmlns:a16="http://schemas.microsoft.com/office/drawing/2014/main" xmlns="" id="{0FE2BD16-5148-0F06-7185-B773E5512FC8}"/>
              </a:ext>
            </a:extLst>
          </p:cNvPr>
          <p:cNvSpPr>
            <a:spLocks noGrp="1"/>
          </p:cNvSpPr>
          <p:nvPr>
            <p:ph idx="1"/>
          </p:nvPr>
        </p:nvSpPr>
        <p:spPr/>
        <p:txBody>
          <a:bodyPr/>
          <a:lstStyle/>
          <a:p>
            <a:endParaRPr lang="es-CO"/>
          </a:p>
        </p:txBody>
      </p:sp>
      <p:pic>
        <p:nvPicPr>
          <p:cNvPr id="14" name="Imagen 13">
            <a:extLst>
              <a:ext uri="{FF2B5EF4-FFF2-40B4-BE49-F238E27FC236}">
                <a16:creationId xmlns:a16="http://schemas.microsoft.com/office/drawing/2014/main" xmlns="" id="{F20B71D3-2623-5231-0BF8-FCD01969DA3B}"/>
              </a:ext>
            </a:extLst>
          </p:cNvPr>
          <p:cNvPicPr>
            <a:picLocks noChangeAspect="1"/>
          </p:cNvPicPr>
          <p:nvPr/>
        </p:nvPicPr>
        <p:blipFill>
          <a:blip r:embed="rId2"/>
          <a:stretch>
            <a:fillRect/>
          </a:stretch>
        </p:blipFill>
        <p:spPr>
          <a:xfrm>
            <a:off x="353568" y="1511078"/>
            <a:ext cx="11484864" cy="4980432"/>
          </a:xfrm>
          <a:prstGeom prst="rect">
            <a:avLst/>
          </a:prstGeom>
        </p:spPr>
      </p:pic>
    </p:spTree>
    <p:extLst>
      <p:ext uri="{BB962C8B-B14F-4D97-AF65-F5344CB8AC3E}">
        <p14:creationId xmlns:p14="http://schemas.microsoft.com/office/powerpoint/2010/main" val="966753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6AAE4AA0-A194-5533-81E5-6F420AA1DA5E}"/>
              </a:ext>
            </a:extLst>
          </p:cNvPr>
          <p:cNvPicPr>
            <a:picLocks noGrp="1" noChangeAspect="1"/>
          </p:cNvPicPr>
          <p:nvPr>
            <p:ph idx="1"/>
          </p:nvPr>
        </p:nvPicPr>
        <p:blipFill>
          <a:blip r:embed="rId2"/>
          <a:stretch>
            <a:fillRect/>
          </a:stretch>
        </p:blipFill>
        <p:spPr>
          <a:xfrm>
            <a:off x="1422157" y="905691"/>
            <a:ext cx="9724814" cy="4632960"/>
          </a:xfrm>
          <a:prstGeom prst="rect">
            <a:avLst/>
          </a:prstGeom>
        </p:spPr>
      </p:pic>
    </p:spTree>
    <p:extLst>
      <p:ext uri="{BB962C8B-B14F-4D97-AF65-F5344CB8AC3E}">
        <p14:creationId xmlns:p14="http://schemas.microsoft.com/office/powerpoint/2010/main" val="4110538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1AE56FED-60A5-2511-D7CF-97F73AC73778}"/>
              </a:ext>
            </a:extLst>
          </p:cNvPr>
          <p:cNvPicPr>
            <a:picLocks noGrp="1" noChangeAspect="1"/>
          </p:cNvPicPr>
          <p:nvPr>
            <p:ph idx="1"/>
          </p:nvPr>
        </p:nvPicPr>
        <p:blipFill>
          <a:blip r:embed="rId2"/>
          <a:stretch>
            <a:fillRect/>
          </a:stretch>
        </p:blipFill>
        <p:spPr>
          <a:xfrm>
            <a:off x="1332411" y="705394"/>
            <a:ext cx="9831978" cy="4937760"/>
          </a:xfrm>
          <a:prstGeom prst="rect">
            <a:avLst/>
          </a:prstGeom>
        </p:spPr>
      </p:pic>
    </p:spTree>
    <p:extLst>
      <p:ext uri="{BB962C8B-B14F-4D97-AF65-F5344CB8AC3E}">
        <p14:creationId xmlns:p14="http://schemas.microsoft.com/office/powerpoint/2010/main" val="49182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232735f067_0_9"/>
          <p:cNvSpPr txBox="1">
            <a:spLocks noGrp="1"/>
          </p:cNvSpPr>
          <p:nvPr>
            <p:ph type="title"/>
          </p:nvPr>
        </p:nvSpPr>
        <p:spPr>
          <a:xfrm>
            <a:off x="1029586" y="10994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s-CO" sz="3200" dirty="0">
                <a:latin typeface="Arial Narrow" panose="020B0606020202030204" pitchFamily="34" charset="0"/>
              </a:rPr>
              <a:t>INDICADORES DE OPORTUNIDAD </a:t>
            </a:r>
            <a:r>
              <a:rPr lang="es-CO" sz="3200" dirty="0" smtClean="0">
                <a:latin typeface="Arial Narrow" panose="020B0606020202030204" pitchFamily="34" charset="0"/>
              </a:rPr>
              <a:t>2020 A 2021</a:t>
            </a:r>
            <a:endParaRPr sz="3200" dirty="0">
              <a:latin typeface="Arial Narrow" panose="020B0606020202030204" pitchFamily="34" charset="0"/>
            </a:endParaRPr>
          </a:p>
        </p:txBody>
      </p:sp>
      <p:sp>
        <p:nvSpPr>
          <p:cNvPr id="121" name="Google Shape;121;g1232735f067_0_9"/>
          <p:cNvSpPr txBox="1"/>
          <p:nvPr/>
        </p:nvSpPr>
        <p:spPr>
          <a:xfrm>
            <a:off x="1299973" y="4031612"/>
            <a:ext cx="10515600"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alibri"/>
              <a:buNone/>
            </a:pPr>
            <a:r>
              <a:rPr lang="es-CO" sz="1800" b="0" i="0" u="none" strike="noStrike" cap="none" dirty="0">
                <a:solidFill>
                  <a:schemeClr val="dk1"/>
                </a:solidFill>
                <a:latin typeface="Arial Narrow" panose="020B0606020202030204" pitchFamily="34" charset="0"/>
                <a:ea typeface="Calibri"/>
                <a:cs typeface="Calibri"/>
                <a:sym typeface="Calibri"/>
              </a:rPr>
              <a:t>En la </a:t>
            </a:r>
            <a:r>
              <a:rPr lang="es-CO" sz="1800" dirty="0">
                <a:solidFill>
                  <a:schemeClr val="dk1"/>
                </a:solidFill>
                <a:latin typeface="Arial Narrow" panose="020B0606020202030204" pitchFamily="34" charset="0"/>
                <a:ea typeface="Calibri"/>
                <a:cs typeface="Calibri"/>
                <a:sym typeface="Calibri"/>
              </a:rPr>
              <a:t>gráfica</a:t>
            </a:r>
            <a:r>
              <a:rPr lang="es-CO" sz="1800" b="0" i="0" u="none" strike="noStrike" cap="none" dirty="0">
                <a:solidFill>
                  <a:schemeClr val="dk1"/>
                </a:solidFill>
                <a:latin typeface="Arial Narrow" panose="020B0606020202030204" pitchFamily="34" charset="0"/>
                <a:ea typeface="Calibri"/>
                <a:cs typeface="Calibri"/>
                <a:sym typeface="Calibri"/>
              </a:rPr>
              <a:t> se observa una tendencia positiva en la asignación de citas para consulta externa de odontología y medicina general, evidenciándose que el tiempo promedio de días de espera para la asignación de la cita </a:t>
            </a:r>
            <a:r>
              <a:rPr lang="es-CO" sz="1800" dirty="0">
                <a:solidFill>
                  <a:schemeClr val="dk1"/>
                </a:solidFill>
                <a:latin typeface="Arial Narrow" panose="020B0606020202030204" pitchFamily="34" charset="0"/>
                <a:ea typeface="Calibri"/>
                <a:cs typeface="Calibri"/>
                <a:sym typeface="Calibri"/>
              </a:rPr>
              <a:t>de medicina general es de</a:t>
            </a:r>
            <a:r>
              <a:rPr lang="es-CO" sz="1800" b="0" i="0" u="none" strike="noStrike" cap="none" dirty="0">
                <a:solidFill>
                  <a:schemeClr val="dk1"/>
                </a:solidFill>
                <a:latin typeface="Arial Narrow" panose="020B0606020202030204" pitchFamily="34" charset="0"/>
                <a:ea typeface="Calibri"/>
                <a:cs typeface="Calibri"/>
                <a:sym typeface="Calibri"/>
              </a:rPr>
              <a:t> </a:t>
            </a:r>
            <a:r>
              <a:rPr lang="es-CO" sz="1800" dirty="0">
                <a:solidFill>
                  <a:schemeClr val="dk1"/>
                </a:solidFill>
                <a:latin typeface="Arial Narrow" panose="020B0606020202030204" pitchFamily="34" charset="0"/>
                <a:ea typeface="Calibri"/>
                <a:cs typeface="Calibri"/>
                <a:sym typeface="Calibri"/>
              </a:rPr>
              <a:t>2,64 días y para </a:t>
            </a:r>
            <a:r>
              <a:rPr lang="es-CO" sz="1800" dirty="0" smtClean="0">
                <a:solidFill>
                  <a:schemeClr val="dk1"/>
                </a:solidFill>
                <a:latin typeface="Arial Narrow" panose="020B0606020202030204" pitchFamily="34" charset="0"/>
                <a:ea typeface="Calibri"/>
                <a:cs typeface="Calibri"/>
                <a:sym typeface="Calibri"/>
              </a:rPr>
              <a:t>odontología </a:t>
            </a:r>
            <a:r>
              <a:rPr lang="es-CO" sz="1800" dirty="0">
                <a:solidFill>
                  <a:schemeClr val="dk1"/>
                </a:solidFill>
                <a:latin typeface="Arial Narrow" panose="020B0606020202030204" pitchFamily="34" charset="0"/>
                <a:ea typeface="Calibri"/>
                <a:cs typeface="Calibri"/>
                <a:sym typeface="Calibri"/>
              </a:rPr>
              <a:t>general de un (1) día.</a:t>
            </a:r>
            <a:endParaRPr sz="1800" b="0" i="0" u="none" strike="noStrike" cap="none" dirty="0">
              <a:solidFill>
                <a:schemeClr val="dk1"/>
              </a:solidFill>
              <a:latin typeface="Arial Narrow" panose="020B0606020202030204" pitchFamily="34" charset="0"/>
              <a:ea typeface="Calibri"/>
              <a:cs typeface="Calibri"/>
              <a:sym typeface="Calibri"/>
            </a:endParaRPr>
          </a:p>
        </p:txBody>
      </p:sp>
      <p:pic>
        <p:nvPicPr>
          <p:cNvPr id="122" name="Google Shape;122;g1232735f067_0_9"/>
          <p:cNvPicPr preferRelativeResize="0"/>
          <p:nvPr/>
        </p:nvPicPr>
        <p:blipFill>
          <a:blip r:embed="rId3">
            <a:alphaModFix/>
          </a:blip>
          <a:stretch>
            <a:fillRect/>
          </a:stretch>
        </p:blipFill>
        <p:spPr>
          <a:xfrm>
            <a:off x="1677750" y="1261300"/>
            <a:ext cx="4366601" cy="2624600"/>
          </a:xfrm>
          <a:prstGeom prst="rect">
            <a:avLst/>
          </a:prstGeom>
          <a:noFill/>
          <a:ln>
            <a:noFill/>
          </a:ln>
        </p:spPr>
      </p:pic>
      <p:pic>
        <p:nvPicPr>
          <p:cNvPr id="123" name="Google Shape;123;g1232735f067_0_9"/>
          <p:cNvPicPr preferRelativeResize="0"/>
          <p:nvPr/>
        </p:nvPicPr>
        <p:blipFill>
          <a:blip r:embed="rId4">
            <a:alphaModFix/>
          </a:blip>
          <a:stretch>
            <a:fillRect/>
          </a:stretch>
        </p:blipFill>
        <p:spPr>
          <a:xfrm>
            <a:off x="6724088" y="1278332"/>
            <a:ext cx="4309921" cy="2590537"/>
          </a:xfrm>
          <a:prstGeom prst="rect">
            <a:avLst/>
          </a:prstGeom>
          <a:noFill/>
          <a:ln>
            <a:noFill/>
          </a:ln>
        </p:spPr>
      </p:pic>
    </p:spTree>
    <p:extLst>
      <p:ext uri="{BB962C8B-B14F-4D97-AF65-F5344CB8AC3E}">
        <p14:creationId xmlns:p14="http://schemas.microsoft.com/office/powerpoint/2010/main" val="19198836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A700CFBA-1791-8A29-BADE-4D26DA34B1C9}"/>
              </a:ext>
            </a:extLst>
          </p:cNvPr>
          <p:cNvPicPr>
            <a:picLocks noChangeAspect="1"/>
          </p:cNvPicPr>
          <p:nvPr/>
        </p:nvPicPr>
        <p:blipFill>
          <a:blip r:embed="rId2"/>
          <a:stretch>
            <a:fillRect/>
          </a:stretch>
        </p:blipFill>
        <p:spPr>
          <a:xfrm>
            <a:off x="1288868" y="1071155"/>
            <a:ext cx="10903131" cy="4267200"/>
          </a:xfrm>
          <a:prstGeom prst="rect">
            <a:avLst/>
          </a:prstGeom>
        </p:spPr>
      </p:pic>
    </p:spTree>
    <p:extLst>
      <p:ext uri="{BB962C8B-B14F-4D97-AF65-F5344CB8AC3E}">
        <p14:creationId xmlns:p14="http://schemas.microsoft.com/office/powerpoint/2010/main" val="3235203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76400" y="644434"/>
            <a:ext cx="8874035" cy="4589417"/>
          </a:xfrm>
          <a:prstGeom prst="rect">
            <a:avLst/>
          </a:prstGeom>
        </p:spPr>
      </p:pic>
      <p:sp>
        <p:nvSpPr>
          <p:cNvPr id="2" name="Título 1"/>
          <p:cNvSpPr>
            <a:spLocks noGrp="1"/>
          </p:cNvSpPr>
          <p:nvPr>
            <p:ph type="title"/>
          </p:nvPr>
        </p:nvSpPr>
        <p:spPr>
          <a:xfrm>
            <a:off x="855617" y="1479822"/>
            <a:ext cx="10515600" cy="1325563"/>
          </a:xfrm>
        </p:spPr>
        <p:txBody>
          <a:bodyPr/>
          <a:lstStyle/>
          <a:p>
            <a:pPr algn="ctr"/>
            <a:r>
              <a:rPr lang="es-CO" dirty="0" smtClean="0">
                <a:solidFill>
                  <a:schemeClr val="accent1">
                    <a:lumMod val="50000"/>
                  </a:schemeClr>
                </a:solidFill>
              </a:rPr>
              <a:t>GRACIAS</a:t>
            </a:r>
            <a:endParaRPr lang="es-CO" dirty="0">
              <a:solidFill>
                <a:schemeClr val="accent1">
                  <a:lumMod val="50000"/>
                </a:schemeClr>
              </a:solidFill>
            </a:endParaRPr>
          </a:p>
        </p:txBody>
      </p:sp>
    </p:spTree>
    <p:extLst>
      <p:ext uri="{BB962C8B-B14F-4D97-AF65-F5344CB8AC3E}">
        <p14:creationId xmlns:p14="http://schemas.microsoft.com/office/powerpoint/2010/main" val="3409740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232735f067_0_16"/>
          <p:cNvSpPr txBox="1">
            <a:spLocks noGrp="1"/>
          </p:cNvSpPr>
          <p:nvPr>
            <p:ph type="title"/>
          </p:nvPr>
        </p:nvSpPr>
        <p:spPr>
          <a:xfrm>
            <a:off x="1029586" y="10994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s-CO" sz="3200" dirty="0">
                <a:latin typeface="Arial Narrow" panose="020B0606020202030204" pitchFamily="34" charset="0"/>
              </a:rPr>
              <a:t>INDICADORES DE OPORTUNIDAD 2020 -2021</a:t>
            </a:r>
            <a:endParaRPr sz="3200" dirty="0">
              <a:latin typeface="Arial Narrow" panose="020B0606020202030204" pitchFamily="34" charset="0"/>
            </a:endParaRPr>
          </a:p>
        </p:txBody>
      </p:sp>
      <p:sp>
        <p:nvSpPr>
          <p:cNvPr id="129" name="Google Shape;129;g1232735f067_0_16"/>
          <p:cNvSpPr txBox="1"/>
          <p:nvPr/>
        </p:nvSpPr>
        <p:spPr>
          <a:xfrm>
            <a:off x="1494516" y="4330981"/>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just" rtl="0">
              <a:lnSpc>
                <a:spcPct val="90000"/>
              </a:lnSpc>
              <a:spcBef>
                <a:spcPts val="0"/>
              </a:spcBef>
              <a:spcAft>
                <a:spcPts val="0"/>
              </a:spcAft>
              <a:buClr>
                <a:schemeClr val="dk1"/>
              </a:buClr>
              <a:buSzPct val="100000"/>
              <a:buFont typeface="Calibri"/>
              <a:buNone/>
            </a:pPr>
            <a:r>
              <a:rPr lang="es-CO" sz="1800" i="0" u="none" strike="noStrike" cap="none" dirty="0">
                <a:solidFill>
                  <a:schemeClr val="dk1"/>
                </a:solidFill>
                <a:latin typeface="Arial Narrow"/>
                <a:ea typeface="Arial Narrow"/>
                <a:cs typeface="Arial Narrow"/>
                <a:sym typeface="Arial Narrow"/>
              </a:rPr>
              <a:t>La oportunidad en la atención del servicio de urgencias del Hospital Local de Piedecuesta, es medida en minutos de espera, desde la clasificación (entendiéndose a la clasificación de la gravedad, sintomatología y problema de salud que presenta un paciente cuando llega al servicio de urgencias y que permite definir la prioridad de la atención) del usuario, hasta la atención por el equipo de salud. En este entendido el hospital según resolución 5596 de 2.015 debe garantizar la atención del </a:t>
            </a:r>
            <a:r>
              <a:rPr lang="es-CO" sz="1800" i="0" u="none" strike="noStrike" cap="none" dirty="0" err="1">
                <a:solidFill>
                  <a:schemeClr val="dk1"/>
                </a:solidFill>
                <a:latin typeface="Arial Narrow"/>
                <a:ea typeface="Arial Narrow"/>
                <a:cs typeface="Arial Narrow"/>
                <a:sym typeface="Arial Narrow"/>
              </a:rPr>
              <a:t>triage</a:t>
            </a:r>
            <a:r>
              <a:rPr lang="es-CO" sz="1800" i="0" u="none" strike="noStrike" cap="none" dirty="0">
                <a:solidFill>
                  <a:schemeClr val="dk1"/>
                </a:solidFill>
                <a:latin typeface="Arial Narrow"/>
                <a:ea typeface="Arial Narrow"/>
                <a:cs typeface="Arial Narrow"/>
                <a:sym typeface="Arial Narrow"/>
              </a:rPr>
              <a:t> en 30 minutos, en la </a:t>
            </a:r>
            <a:r>
              <a:rPr lang="es-CO" sz="1800" dirty="0">
                <a:solidFill>
                  <a:schemeClr val="dk1"/>
                </a:solidFill>
                <a:latin typeface="Arial Narrow"/>
                <a:ea typeface="Arial Narrow"/>
                <a:cs typeface="Arial Narrow"/>
                <a:sym typeface="Arial Narrow"/>
              </a:rPr>
              <a:t>gráfica</a:t>
            </a:r>
            <a:r>
              <a:rPr lang="es-CO" sz="1800" i="0" u="none" strike="noStrike" cap="none" dirty="0">
                <a:solidFill>
                  <a:schemeClr val="dk1"/>
                </a:solidFill>
                <a:latin typeface="Arial Narrow"/>
                <a:ea typeface="Arial Narrow"/>
                <a:cs typeface="Arial Narrow"/>
                <a:sym typeface="Arial Narrow"/>
              </a:rPr>
              <a:t> observamos que el tiempo máximo de espera es de </a:t>
            </a:r>
            <a:r>
              <a:rPr lang="es-CO" sz="1800" dirty="0">
                <a:solidFill>
                  <a:schemeClr val="dk1"/>
                </a:solidFill>
                <a:latin typeface="Arial Narrow"/>
                <a:ea typeface="Arial Narrow"/>
                <a:cs typeface="Arial Narrow"/>
                <a:sym typeface="Arial Narrow"/>
              </a:rPr>
              <a:t>14,721 </a:t>
            </a:r>
            <a:r>
              <a:rPr lang="es-CO" sz="1800" i="0" u="none" strike="noStrike" cap="none" dirty="0">
                <a:solidFill>
                  <a:schemeClr val="dk1"/>
                </a:solidFill>
                <a:latin typeface="Arial Narrow"/>
                <a:ea typeface="Arial Narrow"/>
                <a:cs typeface="Arial Narrow"/>
                <a:sym typeface="Arial Narrow"/>
              </a:rPr>
              <a:t>minutos reportado para el año 2.02</a:t>
            </a:r>
            <a:r>
              <a:rPr lang="es-CO" sz="1800" dirty="0">
                <a:solidFill>
                  <a:schemeClr val="dk1"/>
                </a:solidFill>
                <a:latin typeface="Arial Narrow"/>
                <a:ea typeface="Arial Narrow"/>
                <a:cs typeface="Arial Narrow"/>
                <a:sym typeface="Arial Narrow"/>
              </a:rPr>
              <a:t>1</a:t>
            </a:r>
            <a:r>
              <a:rPr lang="es-CO" sz="1800" i="0" u="none" strike="noStrike" cap="none" dirty="0">
                <a:solidFill>
                  <a:schemeClr val="dk1"/>
                </a:solidFill>
                <a:latin typeface="Arial Narrow"/>
                <a:ea typeface="Arial Narrow"/>
                <a:cs typeface="Arial Narrow"/>
                <a:sym typeface="Arial Narrow"/>
              </a:rPr>
              <a:t>, tiempo que </a:t>
            </a:r>
            <a:r>
              <a:rPr lang="es-CO" sz="1800" dirty="0">
                <a:solidFill>
                  <a:schemeClr val="dk1"/>
                </a:solidFill>
                <a:latin typeface="Arial Narrow"/>
                <a:ea typeface="Arial Narrow"/>
                <a:cs typeface="Arial Narrow"/>
                <a:sym typeface="Arial Narrow"/>
              </a:rPr>
              <a:t>está</a:t>
            </a:r>
            <a:r>
              <a:rPr lang="es-CO" sz="1800" i="0" u="none" strike="noStrike" cap="none" dirty="0">
                <a:solidFill>
                  <a:schemeClr val="dk1"/>
                </a:solidFill>
                <a:latin typeface="Arial Narrow"/>
                <a:ea typeface="Arial Narrow"/>
                <a:cs typeface="Arial Narrow"/>
                <a:sym typeface="Arial Narrow"/>
              </a:rPr>
              <a:t> dentro de lo esperado, gracias al trabajo oportuno, seguro y humano del equipo de Urgencias. </a:t>
            </a:r>
            <a:endParaRPr sz="1800" dirty="0">
              <a:latin typeface="Arial Narrow"/>
              <a:ea typeface="Arial Narrow"/>
              <a:cs typeface="Arial Narrow"/>
              <a:sym typeface="Arial Narrow"/>
            </a:endParaRPr>
          </a:p>
          <a:p>
            <a:pPr marL="0" marR="0" lvl="0" indent="0" algn="just" rtl="0">
              <a:lnSpc>
                <a:spcPct val="90000"/>
              </a:lnSpc>
              <a:spcBef>
                <a:spcPts val="0"/>
              </a:spcBef>
              <a:spcAft>
                <a:spcPts val="0"/>
              </a:spcAft>
              <a:buClr>
                <a:schemeClr val="dk1"/>
              </a:buClr>
              <a:buSzPct val="100000"/>
              <a:buFont typeface="Calibri"/>
              <a:buNone/>
            </a:pPr>
            <a:endParaRPr sz="1200" i="0" u="none" strike="noStrike" cap="none" dirty="0">
              <a:solidFill>
                <a:schemeClr val="dk1"/>
              </a:solidFill>
              <a:latin typeface="Arial Narrow"/>
              <a:ea typeface="Arial Narrow"/>
              <a:cs typeface="Arial Narrow"/>
              <a:sym typeface="Arial Narrow"/>
            </a:endParaRPr>
          </a:p>
        </p:txBody>
      </p:sp>
      <p:pic>
        <p:nvPicPr>
          <p:cNvPr id="130" name="Google Shape;130;g1232735f067_0_16"/>
          <p:cNvPicPr preferRelativeResize="0"/>
          <p:nvPr/>
        </p:nvPicPr>
        <p:blipFill>
          <a:blip r:embed="rId3">
            <a:alphaModFix/>
          </a:blip>
          <a:stretch>
            <a:fillRect/>
          </a:stretch>
        </p:blipFill>
        <p:spPr>
          <a:xfrm>
            <a:off x="3883820" y="1254033"/>
            <a:ext cx="4807131" cy="2891247"/>
          </a:xfrm>
          <a:prstGeom prst="rect">
            <a:avLst/>
          </a:prstGeom>
          <a:noFill/>
          <a:ln>
            <a:noFill/>
          </a:ln>
        </p:spPr>
      </p:pic>
    </p:spTree>
    <p:extLst>
      <p:ext uri="{BB962C8B-B14F-4D97-AF65-F5344CB8AC3E}">
        <p14:creationId xmlns:p14="http://schemas.microsoft.com/office/powerpoint/2010/main" val="2745991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1232735f067_0_22"/>
          <p:cNvSpPr txBox="1">
            <a:spLocks noGrp="1"/>
          </p:cNvSpPr>
          <p:nvPr>
            <p:ph type="title"/>
          </p:nvPr>
        </p:nvSpPr>
        <p:spPr>
          <a:xfrm>
            <a:off x="1029586" y="10994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s-CO" sz="3200" dirty="0">
                <a:latin typeface="Arial Narrow" panose="020B0606020202030204" pitchFamily="34" charset="0"/>
              </a:rPr>
              <a:t>INDICADORES DE SEGURIDAD 2020 -2021</a:t>
            </a:r>
            <a:endParaRPr sz="3200" dirty="0">
              <a:latin typeface="Arial Narrow" panose="020B0606020202030204" pitchFamily="34" charset="0"/>
            </a:endParaRPr>
          </a:p>
        </p:txBody>
      </p:sp>
      <p:sp>
        <p:nvSpPr>
          <p:cNvPr id="136" name="Google Shape;136;g1232735f067_0_22"/>
          <p:cNvSpPr txBox="1"/>
          <p:nvPr/>
        </p:nvSpPr>
        <p:spPr>
          <a:xfrm>
            <a:off x="590993" y="4582632"/>
            <a:ext cx="10515600"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7" name="Google Shape;137;g1232735f067_0_22"/>
          <p:cNvSpPr txBox="1"/>
          <p:nvPr/>
        </p:nvSpPr>
        <p:spPr>
          <a:xfrm>
            <a:off x="1810441" y="4346193"/>
            <a:ext cx="10133100"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1400"/>
              <a:buFont typeface="Calibri"/>
              <a:buNone/>
            </a:pPr>
            <a:r>
              <a:rPr lang="es-CO" sz="1800" b="0" i="0" u="none" strike="noStrike" cap="none" dirty="0">
                <a:solidFill>
                  <a:schemeClr val="dk1"/>
                </a:solidFill>
                <a:latin typeface="Arial Narrow" panose="020B0606020202030204" pitchFamily="34" charset="0"/>
                <a:ea typeface="Calibri"/>
                <a:cs typeface="Calibri"/>
                <a:sym typeface="Calibri"/>
              </a:rPr>
              <a:t>Para el año </a:t>
            </a:r>
            <a:r>
              <a:rPr lang="es-CO" sz="1800" b="0" i="0" u="none" strike="noStrike" cap="none" dirty="0" smtClean="0">
                <a:solidFill>
                  <a:schemeClr val="dk1"/>
                </a:solidFill>
                <a:latin typeface="Arial Narrow" panose="020B0606020202030204" pitchFamily="34" charset="0"/>
                <a:ea typeface="Calibri"/>
                <a:cs typeface="Calibri"/>
                <a:sym typeface="Calibri"/>
              </a:rPr>
              <a:t>202</a:t>
            </a:r>
            <a:r>
              <a:rPr lang="es-CO" sz="1800" dirty="0" smtClean="0">
                <a:solidFill>
                  <a:schemeClr val="dk1"/>
                </a:solidFill>
                <a:latin typeface="Arial Narrow" panose="020B0606020202030204" pitchFamily="34" charset="0"/>
                <a:ea typeface="Calibri"/>
                <a:cs typeface="Calibri"/>
                <a:sym typeface="Calibri"/>
              </a:rPr>
              <a:t>1</a:t>
            </a:r>
            <a:r>
              <a:rPr lang="es-CO" sz="1800" b="0" i="0" u="none" strike="noStrike" cap="none" dirty="0" smtClean="0">
                <a:solidFill>
                  <a:schemeClr val="dk1"/>
                </a:solidFill>
                <a:latin typeface="Arial Narrow" panose="020B0606020202030204" pitchFamily="34" charset="0"/>
                <a:ea typeface="Calibri"/>
                <a:cs typeface="Calibri"/>
                <a:sym typeface="Calibri"/>
              </a:rPr>
              <a:t> </a:t>
            </a:r>
            <a:r>
              <a:rPr lang="es-CO" sz="1800" b="0" i="0" u="none" strike="noStrike" cap="none" dirty="0">
                <a:solidFill>
                  <a:schemeClr val="dk1"/>
                </a:solidFill>
                <a:latin typeface="Arial Narrow" panose="020B0606020202030204" pitchFamily="34" charset="0"/>
                <a:ea typeface="Calibri"/>
                <a:cs typeface="Calibri"/>
                <a:sym typeface="Calibri"/>
              </a:rPr>
              <a:t>se </a:t>
            </a:r>
            <a:r>
              <a:rPr lang="es-CO" sz="1800" dirty="0">
                <a:solidFill>
                  <a:schemeClr val="dk1"/>
                </a:solidFill>
                <a:latin typeface="Arial Narrow" panose="020B0606020202030204" pitchFamily="34" charset="0"/>
                <a:ea typeface="Calibri"/>
                <a:cs typeface="Calibri"/>
                <a:sym typeface="Calibri"/>
              </a:rPr>
              <a:t>continúa</a:t>
            </a:r>
            <a:r>
              <a:rPr lang="es-CO" sz="1800" b="0" i="0" u="none" strike="noStrike" cap="none" dirty="0">
                <a:solidFill>
                  <a:schemeClr val="dk1"/>
                </a:solidFill>
                <a:latin typeface="Arial Narrow" panose="020B0606020202030204" pitchFamily="34" charset="0"/>
                <a:ea typeface="Calibri"/>
                <a:cs typeface="Calibri"/>
                <a:sym typeface="Calibri"/>
              </a:rPr>
              <a:t> con el fortalecimiento de los programas de seguridad del paciente, las acciones de mejoramiento están enmarcadas en el Plan de Gestión 2020-2024, direccionando cada estrategia en el bienestar, seguridad, humanización, satisfacción de nuestros usuarios. </a:t>
            </a:r>
            <a:endParaRPr sz="1800" dirty="0">
              <a:latin typeface="Arial Narrow" panose="020B0606020202030204" pitchFamily="34" charset="0"/>
            </a:endParaRPr>
          </a:p>
        </p:txBody>
      </p:sp>
      <p:pic>
        <p:nvPicPr>
          <p:cNvPr id="138" name="Google Shape;138;g1232735f067_0_22"/>
          <p:cNvPicPr preferRelativeResize="0"/>
          <p:nvPr/>
        </p:nvPicPr>
        <p:blipFill>
          <a:blip r:embed="rId3">
            <a:alphaModFix/>
          </a:blip>
          <a:stretch>
            <a:fillRect/>
          </a:stretch>
        </p:blipFill>
        <p:spPr>
          <a:xfrm>
            <a:off x="3553097" y="1220175"/>
            <a:ext cx="5425440" cy="3071843"/>
          </a:xfrm>
          <a:prstGeom prst="rect">
            <a:avLst/>
          </a:prstGeom>
          <a:noFill/>
          <a:ln>
            <a:noFill/>
          </a:ln>
        </p:spPr>
      </p:pic>
    </p:spTree>
    <p:extLst>
      <p:ext uri="{BB962C8B-B14F-4D97-AF65-F5344CB8AC3E}">
        <p14:creationId xmlns:p14="http://schemas.microsoft.com/office/powerpoint/2010/main" val="998379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2621</Words>
  <Application>Microsoft Office PowerPoint</Application>
  <PresentationFormat>Panorámica</PresentationFormat>
  <Paragraphs>410</Paragraphs>
  <Slides>71</Slides>
  <Notes>18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71</vt:i4>
      </vt:variant>
    </vt:vector>
  </HeadingPairs>
  <TitlesOfParts>
    <vt:vector size="78" baseType="lpstr">
      <vt:lpstr>Wingdings 3</vt:lpstr>
      <vt:lpstr>Calibri</vt:lpstr>
      <vt:lpstr>Corben</vt:lpstr>
      <vt:lpstr>Cooper Black</vt:lpstr>
      <vt:lpstr>Arial Narrow</vt:lpstr>
      <vt:lpstr>Arial</vt:lpstr>
      <vt:lpstr>Tema de Office</vt:lpstr>
      <vt:lpstr>Presentación de PowerPoint</vt:lpstr>
      <vt:lpstr>PRESTACIÓN DE SERVICIOS DE SALUD</vt:lpstr>
      <vt:lpstr>Presentación de PowerPoint</vt:lpstr>
      <vt:lpstr>SISTEMAS DE GESTIÓN DE LA CALIDAD</vt:lpstr>
      <vt:lpstr>Presentación de PowerPoint</vt:lpstr>
      <vt:lpstr>SISTEMAS DE GESTIÓN DE LA CALIDAD</vt:lpstr>
      <vt:lpstr>INDICADORES DE OPORTUNIDAD 2020 A 2021</vt:lpstr>
      <vt:lpstr>INDICADORES DE OPORTUNIDAD 2020 -2021</vt:lpstr>
      <vt:lpstr>INDICADORES DE SEGURIDAD 2020 -2021</vt:lpstr>
      <vt:lpstr>INDICADORES DE EXPERIENCIA GLOBAL RESPECTO A LOS SERVICIOS DE SALUD 2020 -2021</vt:lpstr>
      <vt:lpstr>Presentación de PowerPoint</vt:lpstr>
      <vt:lpstr>PREVENCIÓN DE CÁNCER DE CUELLO UTERINO  2020-2021</vt:lpstr>
      <vt:lpstr>ATENCIÓN EN SALUD CURSOS DE VIDA JUVENTUD -ADULTEZ 2020-2021</vt:lpstr>
      <vt:lpstr>CONTROL PRENATAL  1RA INFANCIA E INFANCIA   2020-2021</vt:lpstr>
      <vt:lpstr>PROGRAMA AMPLIADO DE INMUNIZACIÓN PAI - VACUNACIÓN COVID-19 2020-2021</vt:lpstr>
      <vt:lpstr>EVENTOS DE SALUD PÚBLICA 2020-2021</vt:lpstr>
      <vt:lpstr>Presentación de PowerPoint</vt:lpstr>
      <vt:lpstr>Presentación de PowerPoint</vt:lpstr>
      <vt:lpstr>LÍNEAS DE ATENCIÓN PROMOCIÓN Y MANTENIMIENTO DE LA SALUD </vt:lpstr>
      <vt:lpstr>Presentación de PowerPoint</vt:lpstr>
      <vt:lpstr>Presentación de PowerPoint</vt:lpstr>
      <vt:lpstr> A pesar de la liquidación de COMPARTA y que estos usuarios fueron asignados  a IPS privadas no se refleja afectación en la facturación de la vigencia 2021, adicionalmente se levanto el periodo de aislamiento por pandemia en el Ministerio de Salud y Protección Social.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Dando cumplimiento de la Ley 87 de 1993 y demás normas complementarias del sistema de control interno para ser aplicado en nuestro hospital  Firma de Auditores y Consultores S.A.S 2 Asesores (auditor interno y un coordinador)  El comité Institucional de coordinación de control Interno se encuentra creado reglamentado y actualizado por medio de la Resolución 046 del 06 de agosto del 2021     </vt:lpstr>
      <vt:lpstr>PRINCIPALES FUNCIONES  1. Elaboración y presentación de los diferentes informes 2. Ejecución de las auditorias internas 3. Asesorar y acompañar a la alta Dirección </vt:lpstr>
      <vt:lpstr>Presentación de PowerPoint</vt:lpstr>
      <vt:lpstr>Presentación de PowerPoint</vt:lpstr>
      <vt:lpstr>Presentación de PowerPoint</vt:lpstr>
      <vt:lpstr>Presentación de PowerPoint</vt:lpstr>
      <vt:lpstr> PLAN INTEGRAL ESPECÍFICO DE CONTINGENCIA </vt:lpstr>
      <vt:lpstr>OBJETIVO</vt:lpstr>
      <vt:lpstr>CREACIÓN DEL ÁREA H </vt:lpstr>
      <vt:lpstr>NUESTROS AVANCES Y RECORRIDO</vt:lpstr>
      <vt:lpstr>RUTA DE INGRESO</vt:lpstr>
      <vt:lpstr>SOCIALIZACION DEL PROTOCOLO INSTITUCIONAL </vt:lpstr>
      <vt:lpstr>ESTRUCTURA DE AREA H COVID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Defensa Judicial de la E.S.E Hospital local de Piedecuesta. </vt:lpstr>
      <vt:lpstr>DATOS IMPORTANTES A TENER EN CUENTA  </vt:lpstr>
      <vt:lpstr>RECUENTO GENERAL DE LITIGIOS EN LOS QUE LA ENTIDAD HACE PARTE </vt:lpstr>
      <vt:lpstr>RECUENTO ESPECÍFICO DE LITIGIOS </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PRESTACIÓN DE SERVICIOS DE SALUD</dc:title>
  <dc:creator>Microsoft Office User</dc:creator>
  <cp:lastModifiedBy>FAC2</cp:lastModifiedBy>
  <cp:revision>26</cp:revision>
  <dcterms:created xsi:type="dcterms:W3CDTF">2021-06-28T14:38:57Z</dcterms:created>
  <dcterms:modified xsi:type="dcterms:W3CDTF">2022-05-11T15:43:52Z</dcterms:modified>
</cp:coreProperties>
</file>